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58" r:id="rId5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50" d="100"/>
          <a:sy n="50" d="100"/>
        </p:scale>
        <p:origin x="1018" y="6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bg>
      <p:bgPr>
        <a:blipFill dpi="0" rotWithShape="1">
          <a:blip r:embed="rId2">
            <a:alphaModFix amt="64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BFDE0F1-43A4-DB76-E359-241557A1A9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32EAEE90-BE22-D7BB-F340-EBAFFF579E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0226F41-B8BE-0BCF-1EE5-ACC6D4BF5A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D5AF9-F843-41AE-A24A-FB67F9A066FD}" type="datetimeFigureOut">
              <a:rPr kumimoji="1" lang="ja-JP" altLang="en-US" smtClean="0"/>
              <a:t>2024/10/4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CDFB8C7-C234-FA05-7394-617FBBE5E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A9D2914-4D84-097A-C7ED-6CBEBAF17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A22CB-D8D8-4FB0-9770-8E56114CEE0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699078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0FD2DBA-3A2E-1F3D-F811-750C90683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ED20F3FC-E4E6-91C6-AE57-34CB3D300E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AC6A4E4-C704-B75D-00C1-F99EF3BC42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D5AF9-F843-41AE-A24A-FB67F9A066FD}" type="datetimeFigureOut">
              <a:rPr kumimoji="1" lang="ja-JP" altLang="en-US" smtClean="0"/>
              <a:t>2024/10/4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6D98578-0EBD-4107-F4FC-CB57A63D0F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6A24655-3AE9-5740-B2A8-CD553EA81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A22CB-D8D8-4FB0-9770-8E56114CEE0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370337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B2844177-2894-D063-DA6B-9BB8DABAF6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0C046EBB-D64B-EF6B-E76B-1DEDF48B02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4D88F74-5E8B-2923-42A7-147A2862C3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D5AF9-F843-41AE-A24A-FB67F9A066FD}" type="datetimeFigureOut">
              <a:rPr kumimoji="1" lang="ja-JP" altLang="en-US" smtClean="0"/>
              <a:t>2024/10/4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54BF383-83C2-9446-D022-5D5AAA0250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D7E7B56-C41E-85A9-A06E-AF57A6388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A22CB-D8D8-4FB0-9770-8E56114CEE0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913369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8AA6249-494E-C924-655B-28800ADBF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28E5C94-8EC8-9740-B655-CD5F9026B8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17B28C6-49CC-756E-1E59-727581AB3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D5AF9-F843-41AE-A24A-FB67F9A066FD}" type="datetimeFigureOut">
              <a:rPr kumimoji="1" lang="ja-JP" altLang="en-US" smtClean="0"/>
              <a:t>2024/10/4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657D91A-51E5-E969-9FF3-DE4A9F081E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75000E0-F240-CC01-E6E6-0DBD49A5F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A22CB-D8D8-4FB0-9770-8E56114CEE0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439352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793EBA5-8DDC-EFFF-1351-AEC561631C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06EE214C-9B94-4C65-CAE2-132AFB476B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DFC701C-408F-3C78-3CB1-4A622FB213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D5AF9-F843-41AE-A24A-FB67F9A066FD}" type="datetimeFigureOut">
              <a:rPr kumimoji="1" lang="ja-JP" altLang="en-US" smtClean="0"/>
              <a:t>2024/10/4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C404EEE-A6D1-A8B9-2D1A-A3A6119EFD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C041166-16F5-19F2-BA79-6FDB4E9259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A22CB-D8D8-4FB0-9770-8E56114CEE0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66523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422B6D2-0DAB-CDC5-CC82-9223FC737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9164C4A-4C24-220D-C25E-2224946F6C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476C2081-42C3-5A23-07D5-FF02CB25F1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BEABCA15-7AE1-D105-8AD9-AFFB3379B4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D5AF9-F843-41AE-A24A-FB67F9A066FD}" type="datetimeFigureOut">
              <a:rPr kumimoji="1" lang="ja-JP" altLang="en-US" smtClean="0"/>
              <a:t>2024/10/4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CEBAAEDB-8717-76B3-C796-4B6A7DE28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7E3AB1F2-C729-6B78-9EAC-14DEF9430D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A22CB-D8D8-4FB0-9770-8E56114CEE0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180155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DA357FB-72B7-9A48-99FB-1002F8F042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CA35E4E4-1DFD-CBE3-1952-D464C36499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402F81D3-6F8E-CAF0-9D53-CD20F7A2C1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0698F52F-C399-E8E8-9C9B-16A8254236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C8EF3FB5-5F27-E5B5-888C-58E54348575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9459E441-115D-0775-0CA3-CD7A3B6A54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D5AF9-F843-41AE-A24A-FB67F9A066FD}" type="datetimeFigureOut">
              <a:rPr kumimoji="1" lang="ja-JP" altLang="en-US" smtClean="0"/>
              <a:t>2024/10/4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391347EE-E5AB-9664-EDB2-ADCA7E409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90AED0C5-E39B-9AB6-AA6B-F9A23A1237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A22CB-D8D8-4FB0-9770-8E56114CEE0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41782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0CE4C74-887A-5ABB-EE95-CDF63B298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D569EDB3-8F2C-25D4-BA27-D1F75D5522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D5AF9-F843-41AE-A24A-FB67F9A066FD}" type="datetimeFigureOut">
              <a:rPr kumimoji="1" lang="ja-JP" altLang="en-US" smtClean="0"/>
              <a:t>2024/10/4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E511761D-50D0-8A71-465A-DD1B3CC1AA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2F09F863-A49E-B2C3-4B8E-95B16A3822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A22CB-D8D8-4FB0-9770-8E56114CEE0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050523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D402C45C-F98E-00FC-332A-491AED02ED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D5AF9-F843-41AE-A24A-FB67F9A066FD}" type="datetimeFigureOut">
              <a:rPr kumimoji="1" lang="ja-JP" altLang="en-US" smtClean="0"/>
              <a:t>2024/10/4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5515F4BF-ED34-82AE-F3E5-11816697E6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45E93D13-A86C-A9E2-CB06-2EB696F740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A22CB-D8D8-4FB0-9770-8E56114CEE0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532085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B315A55-A95E-3FEB-1DFF-77A7C03DB3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F41BB6A-E635-5FED-7856-A8554A7220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87F9D8FA-DF36-27C7-FCED-72D7632338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CDACFFF8-2F8D-4C1B-CB16-1E73FC38CE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D5AF9-F843-41AE-A24A-FB67F9A066FD}" type="datetimeFigureOut">
              <a:rPr kumimoji="1" lang="ja-JP" altLang="en-US" smtClean="0"/>
              <a:t>2024/10/4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DBF15240-4D06-2552-A3C4-C8DBA3D3D5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2A3F67E9-96E6-A3FB-7497-2EB6B55023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A22CB-D8D8-4FB0-9770-8E56114CEE0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360929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C4471CB-E1D8-595F-D6EF-CEB580BDAC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6C85446D-36FE-D0B8-7646-EC171F2FA44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F53F0C01-B6B6-8F89-4DCB-379161CEE1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A253DE89-8ADC-152A-6F26-8490F5E13B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D5AF9-F843-41AE-A24A-FB67F9A066FD}" type="datetimeFigureOut">
              <a:rPr kumimoji="1" lang="ja-JP" altLang="en-US" smtClean="0"/>
              <a:t>2024/10/4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2E958071-4418-E00B-3AAA-2A66E59D0C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9D80D32A-197C-6544-F585-AD9941AE6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A22CB-D8D8-4FB0-9770-8E56114CEE0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03225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2B304E6A-44AA-8701-87E1-D86F447236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B00636B-809C-9C31-2700-D79716D3F6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C39EF64-C4C7-9CE3-7579-E0DCBC82F4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DED5AF9-F843-41AE-A24A-FB67F9A066FD}" type="datetimeFigureOut">
              <a:rPr kumimoji="1" lang="ja-JP" altLang="en-US" smtClean="0"/>
              <a:t>2024/10/4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B45E913-6D48-7DD6-B112-55FD5FB1F7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5032DFB-37DB-3186-E135-1BFAFD10E8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8DA22CB-D8D8-4FB0-9770-8E56114CEE0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876990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797431E4-C725-2133-682A-35670103F7C7}"/>
              </a:ext>
            </a:extLst>
          </p:cNvPr>
          <p:cNvSpPr txBox="1"/>
          <p:nvPr/>
        </p:nvSpPr>
        <p:spPr>
          <a:xfrm>
            <a:off x="1013041" y="86805"/>
            <a:ext cx="103428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4400" dirty="0">
                <a:ln w="28575">
                  <a:solidFill>
                    <a:srgbClr val="FF0000"/>
                  </a:solidFill>
                </a:ln>
                <a:effectLst>
                  <a:glow rad="330200">
                    <a:schemeClr val="bg1">
                      <a:alpha val="78000"/>
                    </a:schemeClr>
                  </a:glo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アストロロボ</a:t>
            </a:r>
            <a:r>
              <a:rPr kumimoji="1" lang="en-US" altLang="ja-JP" sz="4400" dirty="0">
                <a:ln w="28575">
                  <a:solidFill>
                    <a:srgbClr val="FF0000"/>
                  </a:solidFill>
                </a:ln>
                <a:effectLst>
                  <a:glow rad="330200">
                    <a:schemeClr val="bg1">
                      <a:alpha val="78000"/>
                    </a:schemeClr>
                  </a:glo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SASA</a:t>
            </a:r>
            <a:r>
              <a:rPr lang="ja-JP" altLang="en-US" sz="4400" dirty="0">
                <a:ln w="28575">
                  <a:noFill/>
                </a:ln>
                <a:effectLst>
                  <a:glow rad="330200">
                    <a:schemeClr val="bg1">
                      <a:alpha val="78000"/>
                    </a:schemeClr>
                  </a:glo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のリメイク</a:t>
            </a:r>
            <a:r>
              <a:rPr kumimoji="1" lang="ja-JP" altLang="en-US" sz="4400" dirty="0">
                <a:effectLst>
                  <a:glow rad="330200">
                    <a:schemeClr val="bg1">
                      <a:alpha val="78000"/>
                    </a:schemeClr>
                  </a:glo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ゲーム考案</a:t>
            </a:r>
          </a:p>
        </p:txBody>
      </p:sp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21C0E5A5-D1B2-D370-62D0-F8219548C5A5}"/>
              </a:ext>
            </a:extLst>
          </p:cNvPr>
          <p:cNvGrpSpPr/>
          <p:nvPr/>
        </p:nvGrpSpPr>
        <p:grpSpPr>
          <a:xfrm>
            <a:off x="321571" y="856246"/>
            <a:ext cx="11575461" cy="3052039"/>
            <a:chOff x="321571" y="683526"/>
            <a:chExt cx="11575461" cy="3052039"/>
          </a:xfrm>
        </p:grpSpPr>
        <p:sp>
          <p:nvSpPr>
            <p:cNvPr id="8" name="フローチャート: 処理 7">
              <a:extLst>
                <a:ext uri="{FF2B5EF4-FFF2-40B4-BE49-F238E27FC236}">
                  <a16:creationId xmlns:a16="http://schemas.microsoft.com/office/drawing/2014/main" id="{70F3286F-3F0D-B2CB-76D9-9786C4C3BDDF}"/>
                </a:ext>
              </a:extLst>
            </p:cNvPr>
            <p:cNvSpPr/>
            <p:nvPr/>
          </p:nvSpPr>
          <p:spPr>
            <a:xfrm>
              <a:off x="471948" y="1261242"/>
              <a:ext cx="11425084" cy="2374049"/>
            </a:xfrm>
            <a:prstGeom prst="flowChartProcess">
              <a:avLst/>
            </a:prstGeom>
            <a:solidFill>
              <a:schemeClr val="bg1"/>
            </a:solidFill>
            <a:ln w="762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" name="テキスト ボックス 5">
              <a:extLst>
                <a:ext uri="{FF2B5EF4-FFF2-40B4-BE49-F238E27FC236}">
                  <a16:creationId xmlns:a16="http://schemas.microsoft.com/office/drawing/2014/main" id="{D835F5CD-8A70-EB4A-1456-54D5CEC183F4}"/>
                </a:ext>
              </a:extLst>
            </p:cNvPr>
            <p:cNvSpPr txBox="1"/>
            <p:nvPr/>
          </p:nvSpPr>
          <p:spPr>
            <a:xfrm>
              <a:off x="674006" y="1704240"/>
              <a:ext cx="11020966" cy="20313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6000" dirty="0">
                  <a:ln w="38100">
                    <a:noFill/>
                  </a:ln>
                  <a:latin typeface="GN-キルゴUかなO" panose="02000600000000000000" pitchFamily="2" charset="-128"/>
                  <a:ea typeface="GN-キルゴUかなO" panose="02000600000000000000" pitchFamily="2" charset="-128"/>
                </a:rPr>
                <a:t>不安定な空間で</a:t>
              </a:r>
              <a:endParaRPr lang="en-US" altLang="ja-JP" sz="6000" dirty="0">
                <a:ln w="38100">
                  <a:noFill/>
                </a:ln>
                <a:latin typeface="GN-キルゴUかなO" panose="02000600000000000000" pitchFamily="2" charset="-128"/>
                <a:ea typeface="GN-キルゴUかなO" panose="02000600000000000000" pitchFamily="2" charset="-128"/>
              </a:endParaRPr>
            </a:p>
            <a:p>
              <a:r>
                <a:rPr kumimoji="1" lang="ja-JP" altLang="en-US" sz="6600" dirty="0">
                  <a:ln w="38100">
                    <a:noFill/>
                  </a:ln>
                  <a:solidFill>
                    <a:srgbClr val="FF0000"/>
                  </a:solidFill>
                  <a:latin typeface="GN-キルゴUかなO" panose="02000600000000000000" pitchFamily="2" charset="-128"/>
                  <a:ea typeface="GN-キルゴUかなO" panose="02000600000000000000" pitchFamily="2" charset="-128"/>
                </a:rPr>
                <a:t>　　　　　　反動サバイバル</a:t>
              </a:r>
              <a:endParaRPr kumimoji="1" lang="ja-JP" altLang="en-US" sz="4000" dirty="0">
                <a:ln w="28575">
                  <a:solidFill>
                    <a:schemeClr val="tx1"/>
                  </a:solidFill>
                </a:ln>
                <a:solidFill>
                  <a:srgbClr val="FF0000"/>
                </a:solidFill>
                <a:latin typeface="GN-キルゴUかなO" panose="02000600000000000000" pitchFamily="2" charset="-128"/>
                <a:ea typeface="GN-キルゴUかなO" panose="02000600000000000000" pitchFamily="2" charset="-128"/>
              </a:endParaRPr>
            </a:p>
          </p:txBody>
        </p:sp>
        <p:sp>
          <p:nvSpPr>
            <p:cNvPr id="7" name="フローチャート: 代替処理 6">
              <a:extLst>
                <a:ext uri="{FF2B5EF4-FFF2-40B4-BE49-F238E27FC236}">
                  <a16:creationId xmlns:a16="http://schemas.microsoft.com/office/drawing/2014/main" id="{5E5A72A3-D8E6-F049-D4C3-5CA99D03C8D5}"/>
                </a:ext>
              </a:extLst>
            </p:cNvPr>
            <p:cNvSpPr/>
            <p:nvPr/>
          </p:nvSpPr>
          <p:spPr>
            <a:xfrm>
              <a:off x="321571" y="683526"/>
              <a:ext cx="3555947" cy="954206"/>
            </a:xfrm>
            <a:prstGeom prst="flowChartAlternateProcess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3200" dirty="0">
                  <a:solidFill>
                    <a:schemeClr val="tx1"/>
                  </a:solidFill>
                  <a:latin typeface="HGS創英角ｺﾞｼｯｸUB" panose="020B0900000000000000" pitchFamily="50" charset="-128"/>
                  <a:ea typeface="HGS創英角ｺﾞｼｯｸUB" panose="020B0900000000000000" pitchFamily="50" charset="-128"/>
                </a:rPr>
                <a:t>キャッチコピー</a:t>
              </a:r>
            </a:p>
          </p:txBody>
        </p:sp>
      </p:grpSp>
      <p:grpSp>
        <p:nvGrpSpPr>
          <p:cNvPr id="3" name="グループ化 2">
            <a:extLst>
              <a:ext uri="{FF2B5EF4-FFF2-40B4-BE49-F238E27FC236}">
                <a16:creationId xmlns:a16="http://schemas.microsoft.com/office/drawing/2014/main" id="{8A332F5B-F2EE-314E-D90A-5C2A5FEFBF07}"/>
              </a:ext>
            </a:extLst>
          </p:cNvPr>
          <p:cNvGrpSpPr/>
          <p:nvPr/>
        </p:nvGrpSpPr>
        <p:grpSpPr>
          <a:xfrm>
            <a:off x="321571" y="3998564"/>
            <a:ext cx="11575461" cy="2617657"/>
            <a:chOff x="321571" y="3998564"/>
            <a:chExt cx="11575461" cy="2617657"/>
          </a:xfrm>
        </p:grpSpPr>
        <p:sp>
          <p:nvSpPr>
            <p:cNvPr id="10" name="フローチャート: 処理 9">
              <a:extLst>
                <a:ext uri="{FF2B5EF4-FFF2-40B4-BE49-F238E27FC236}">
                  <a16:creationId xmlns:a16="http://schemas.microsoft.com/office/drawing/2014/main" id="{3E8F21F7-BCFE-9C7A-3562-922613381318}"/>
                </a:ext>
              </a:extLst>
            </p:cNvPr>
            <p:cNvSpPr/>
            <p:nvPr/>
          </p:nvSpPr>
          <p:spPr>
            <a:xfrm>
              <a:off x="471948" y="4577292"/>
              <a:ext cx="11425084" cy="2038929"/>
            </a:xfrm>
            <a:prstGeom prst="flowChartProcess">
              <a:avLst/>
            </a:prstGeom>
            <a:solidFill>
              <a:schemeClr val="bg1"/>
            </a:solidFill>
            <a:ln w="76200">
              <a:solidFill>
                <a:schemeClr val="accent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" name="フローチャート: 代替処理 8">
              <a:extLst>
                <a:ext uri="{FF2B5EF4-FFF2-40B4-BE49-F238E27FC236}">
                  <a16:creationId xmlns:a16="http://schemas.microsoft.com/office/drawing/2014/main" id="{87856FFD-CFB1-9731-1797-69FBAE3C8E56}"/>
                </a:ext>
              </a:extLst>
            </p:cNvPr>
            <p:cNvSpPr/>
            <p:nvPr/>
          </p:nvSpPr>
          <p:spPr>
            <a:xfrm>
              <a:off x="321571" y="3998564"/>
              <a:ext cx="6542215" cy="954206"/>
            </a:xfrm>
            <a:prstGeom prst="flowChartAlternateProcess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3200" dirty="0">
                  <a:solidFill>
                    <a:schemeClr val="tx1"/>
                  </a:solidFill>
                  <a:latin typeface="HGS創英角ｺﾞｼｯｸUB" panose="020B0900000000000000" pitchFamily="50" charset="-128"/>
                  <a:ea typeface="HGS創英角ｺﾞｼｯｸUB" panose="020B0900000000000000" pitchFamily="50" charset="-128"/>
                </a:rPr>
                <a:t>原作から</a:t>
              </a:r>
              <a:r>
                <a:rPr kumimoji="1" lang="ja-JP" altLang="en-US" sz="4000" dirty="0">
                  <a:solidFill>
                    <a:srgbClr val="FF0000"/>
                  </a:solidFill>
                  <a:effectLst/>
                  <a:latin typeface="HGS創英角ｺﾞｼｯｸUB" panose="020B0900000000000000" pitchFamily="50" charset="-128"/>
                  <a:ea typeface="HGS創英角ｺﾞｼｯｸUB" panose="020B0900000000000000" pitchFamily="50" charset="-128"/>
                </a:rPr>
                <a:t>パワーアップ</a:t>
              </a:r>
              <a:r>
                <a:rPr kumimoji="1" lang="ja-JP" altLang="en-US" sz="3200" dirty="0">
                  <a:solidFill>
                    <a:schemeClr val="tx1"/>
                  </a:solidFill>
                  <a:latin typeface="HGS創英角ｺﾞｼｯｸUB" panose="020B0900000000000000" pitchFamily="50" charset="-128"/>
                  <a:ea typeface="HGS創英角ｺﾞｼｯｸUB" panose="020B0900000000000000" pitchFamily="50" charset="-128"/>
                </a:rPr>
                <a:t>した</a:t>
              </a:r>
              <a:r>
                <a:rPr lang="ja-JP" altLang="en-US" sz="3200" dirty="0">
                  <a:solidFill>
                    <a:schemeClr val="tx1"/>
                  </a:solidFill>
                  <a:latin typeface="HGS創英角ｺﾞｼｯｸUB" panose="020B0900000000000000" pitchFamily="50" charset="-128"/>
                  <a:ea typeface="HGS創英角ｺﾞｼｯｸUB" panose="020B0900000000000000" pitchFamily="50" charset="-128"/>
                </a:rPr>
                <a:t>点</a:t>
              </a:r>
              <a:endParaRPr kumimoji="1" lang="ja-JP" altLang="en-US" sz="3200" dirty="0">
                <a:solidFill>
                  <a:schemeClr val="tx1"/>
                </a:solidFill>
                <a:latin typeface="HGS創英角ｺﾞｼｯｸUB" panose="020B0900000000000000" pitchFamily="50" charset="-128"/>
                <a:ea typeface="HGS創英角ｺﾞｼｯｸUB" panose="020B0900000000000000" pitchFamily="50" charset="-128"/>
              </a:endParaRPr>
            </a:p>
          </p:txBody>
        </p:sp>
        <p:sp>
          <p:nvSpPr>
            <p:cNvPr id="11" name="テキスト ボックス 10">
              <a:extLst>
                <a:ext uri="{FF2B5EF4-FFF2-40B4-BE49-F238E27FC236}">
                  <a16:creationId xmlns:a16="http://schemas.microsoft.com/office/drawing/2014/main" id="{AE22DBF2-9205-8560-BB75-8F4BD44B0305}"/>
                </a:ext>
              </a:extLst>
            </p:cNvPr>
            <p:cNvSpPr txBox="1"/>
            <p:nvPr/>
          </p:nvSpPr>
          <p:spPr>
            <a:xfrm>
              <a:off x="471948" y="5114459"/>
              <a:ext cx="5549917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4400" dirty="0">
                  <a:latin typeface="GN-キルゴUかなO" panose="02000600000000000000" pitchFamily="2" charset="-128"/>
                  <a:ea typeface="GN-キルゴUかなO" panose="02000600000000000000" pitchFamily="2" charset="-128"/>
                </a:rPr>
                <a:t>・ステージが</a:t>
              </a:r>
              <a:r>
                <a:rPr kumimoji="1" lang="ja-JP" altLang="en-US" sz="4400" dirty="0">
                  <a:ln w="19050">
                    <a:solidFill>
                      <a:schemeClr val="tx1"/>
                    </a:solidFill>
                  </a:ln>
                  <a:solidFill>
                    <a:srgbClr val="FF0000"/>
                  </a:solidFill>
                  <a:latin typeface="GN-キルゴUかなO" panose="02000600000000000000" pitchFamily="2" charset="-128"/>
                  <a:ea typeface="GN-キルゴUかなO" panose="02000600000000000000" pitchFamily="2" charset="-128"/>
                </a:rPr>
                <a:t>変化</a:t>
              </a:r>
              <a:r>
                <a:rPr kumimoji="1" lang="ja-JP" altLang="en-US" sz="4400" dirty="0">
                  <a:latin typeface="GN-キルゴUかなO" panose="02000600000000000000" pitchFamily="2" charset="-128"/>
                  <a:ea typeface="GN-キルゴUかなO" panose="02000600000000000000" pitchFamily="2" charset="-128"/>
                </a:rPr>
                <a:t>する</a:t>
              </a:r>
              <a:endParaRPr kumimoji="1" lang="en-US" altLang="ja-JP" sz="4400" dirty="0">
                <a:latin typeface="GN-キルゴUかなO" panose="02000600000000000000" pitchFamily="2" charset="-128"/>
                <a:ea typeface="GN-キルゴUかなO" panose="02000600000000000000" pitchFamily="2" charset="-128"/>
              </a:endParaRPr>
            </a:p>
          </p:txBody>
        </p:sp>
        <p:sp>
          <p:nvSpPr>
            <p:cNvPr id="14" name="テキスト ボックス 13">
              <a:extLst>
                <a:ext uri="{FF2B5EF4-FFF2-40B4-BE49-F238E27FC236}">
                  <a16:creationId xmlns:a16="http://schemas.microsoft.com/office/drawing/2014/main" id="{9557578F-505B-AC39-2C22-492E211284BB}"/>
                </a:ext>
              </a:extLst>
            </p:cNvPr>
            <p:cNvSpPr txBox="1"/>
            <p:nvPr/>
          </p:nvSpPr>
          <p:spPr>
            <a:xfrm>
              <a:off x="6184489" y="5804255"/>
              <a:ext cx="5137945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4400" dirty="0">
                  <a:latin typeface="GN-キルゴUかなO" panose="02000600000000000000" pitchFamily="2" charset="-128"/>
                  <a:ea typeface="GN-キルゴUかなO" panose="02000600000000000000" pitchFamily="2" charset="-128"/>
                </a:rPr>
                <a:t>・</a:t>
              </a:r>
              <a:r>
                <a:rPr kumimoji="1" lang="ja-JP" altLang="en-US" sz="4400" dirty="0">
                  <a:ln w="19050">
                    <a:solidFill>
                      <a:schemeClr val="tx1"/>
                    </a:solidFill>
                  </a:ln>
                  <a:solidFill>
                    <a:srgbClr val="FF0000"/>
                  </a:solidFill>
                  <a:latin typeface="GN-キルゴUかなO" panose="02000600000000000000" pitchFamily="2" charset="-128"/>
                  <a:ea typeface="GN-キルゴUかなO" panose="02000600000000000000" pitchFamily="2" charset="-128"/>
                </a:rPr>
                <a:t>多人数プレイ</a:t>
              </a:r>
              <a:r>
                <a:rPr kumimoji="1" lang="ja-JP" altLang="en-US" sz="4400" dirty="0">
                  <a:latin typeface="GN-キルゴUかなO" panose="02000600000000000000" pitchFamily="2" charset="-128"/>
                  <a:ea typeface="GN-キルゴUかなO" panose="02000600000000000000" pitchFamily="2" charset="-128"/>
                </a:rPr>
                <a:t>可能</a:t>
              </a:r>
              <a:endParaRPr kumimoji="1" lang="en-US" altLang="ja-JP" sz="4400" dirty="0">
                <a:latin typeface="GN-キルゴUかなO" panose="02000600000000000000" pitchFamily="2" charset="-128"/>
                <a:ea typeface="GN-キルゴUかなO" panose="02000600000000000000" pitchFamily="2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16511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7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8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9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0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1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2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3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4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5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6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7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8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9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0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楕円 85">
            <a:extLst>
              <a:ext uri="{FF2B5EF4-FFF2-40B4-BE49-F238E27FC236}">
                <a16:creationId xmlns:a16="http://schemas.microsoft.com/office/drawing/2014/main" id="{9EEF9FDE-F95E-BA7E-D555-1E618116D7F9}"/>
              </a:ext>
            </a:extLst>
          </p:cNvPr>
          <p:cNvSpPr/>
          <p:nvPr/>
        </p:nvSpPr>
        <p:spPr>
          <a:xfrm rot="8928299">
            <a:off x="10191910" y="5215329"/>
            <a:ext cx="360000" cy="3600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glow rad="254000">
              <a:schemeClr val="bg1">
                <a:alpha val="8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effectLst/>
            </a:endParaRPr>
          </a:p>
        </p:txBody>
      </p:sp>
      <p:sp>
        <p:nvSpPr>
          <p:cNvPr id="194" name="楕円 193">
            <a:extLst>
              <a:ext uri="{FF2B5EF4-FFF2-40B4-BE49-F238E27FC236}">
                <a16:creationId xmlns:a16="http://schemas.microsoft.com/office/drawing/2014/main" id="{586C97A1-FFFD-8E72-051F-CDD1212304C2}"/>
              </a:ext>
            </a:extLst>
          </p:cNvPr>
          <p:cNvSpPr/>
          <p:nvPr/>
        </p:nvSpPr>
        <p:spPr>
          <a:xfrm rot="10746600">
            <a:off x="7946828" y="685096"/>
            <a:ext cx="288000" cy="2880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glow rad="254000">
              <a:schemeClr val="bg1">
                <a:alpha val="8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effectLst/>
            </a:endParaRPr>
          </a:p>
        </p:txBody>
      </p:sp>
      <p:grpSp>
        <p:nvGrpSpPr>
          <p:cNvPr id="175" name="グループ化 174">
            <a:extLst>
              <a:ext uri="{FF2B5EF4-FFF2-40B4-BE49-F238E27FC236}">
                <a16:creationId xmlns:a16="http://schemas.microsoft.com/office/drawing/2014/main" id="{A7F17C5D-F60B-6567-3C17-37263FD4525E}"/>
              </a:ext>
            </a:extLst>
          </p:cNvPr>
          <p:cNvGrpSpPr/>
          <p:nvPr/>
        </p:nvGrpSpPr>
        <p:grpSpPr>
          <a:xfrm rot="2431556">
            <a:off x="566803" y="3513362"/>
            <a:ext cx="1152000" cy="1152000"/>
            <a:chOff x="1575407" y="2817455"/>
            <a:chExt cx="2890684" cy="2884314"/>
          </a:xfrm>
          <a:effectLst>
            <a:glow rad="254000">
              <a:schemeClr val="bg1">
                <a:alpha val="80000"/>
              </a:schemeClr>
            </a:glow>
          </a:effectLst>
        </p:grpSpPr>
        <p:sp>
          <p:nvSpPr>
            <p:cNvPr id="176" name="正方形/長方形 175">
              <a:extLst>
                <a:ext uri="{FF2B5EF4-FFF2-40B4-BE49-F238E27FC236}">
                  <a16:creationId xmlns:a16="http://schemas.microsoft.com/office/drawing/2014/main" id="{673EF1B8-8558-3EDC-CBD5-D881BF4F148B}"/>
                </a:ext>
              </a:extLst>
            </p:cNvPr>
            <p:cNvSpPr/>
            <p:nvPr/>
          </p:nvSpPr>
          <p:spPr>
            <a:xfrm>
              <a:off x="2725780" y="4767705"/>
              <a:ext cx="589935" cy="93406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7" name="正方形/長方形 176">
              <a:extLst>
                <a:ext uri="{FF2B5EF4-FFF2-40B4-BE49-F238E27FC236}">
                  <a16:creationId xmlns:a16="http://schemas.microsoft.com/office/drawing/2014/main" id="{9B16E41A-39C5-5675-F63B-33807F05866C}"/>
                </a:ext>
              </a:extLst>
            </p:cNvPr>
            <p:cNvSpPr/>
            <p:nvPr/>
          </p:nvSpPr>
          <p:spPr>
            <a:xfrm rot="16200000">
              <a:off x="3704091" y="3792579"/>
              <a:ext cx="589935" cy="93406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8" name="正方形/長方形 177">
              <a:extLst>
                <a:ext uri="{FF2B5EF4-FFF2-40B4-BE49-F238E27FC236}">
                  <a16:creationId xmlns:a16="http://schemas.microsoft.com/office/drawing/2014/main" id="{0168BA89-95D9-D72E-6D4A-5D67BA420729}"/>
                </a:ext>
              </a:extLst>
            </p:cNvPr>
            <p:cNvSpPr/>
            <p:nvPr/>
          </p:nvSpPr>
          <p:spPr>
            <a:xfrm rot="16200000">
              <a:off x="1747471" y="3792579"/>
              <a:ext cx="589935" cy="93406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9" name="正方形/長方形 178">
              <a:extLst>
                <a:ext uri="{FF2B5EF4-FFF2-40B4-BE49-F238E27FC236}">
                  <a16:creationId xmlns:a16="http://schemas.microsoft.com/office/drawing/2014/main" id="{BEEA975B-84EF-2D13-17A8-DF72ACEB3361}"/>
                </a:ext>
              </a:extLst>
            </p:cNvPr>
            <p:cNvSpPr/>
            <p:nvPr/>
          </p:nvSpPr>
          <p:spPr>
            <a:xfrm>
              <a:off x="2725780" y="2817455"/>
              <a:ext cx="589935" cy="93406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0" name="楕円 179">
              <a:extLst>
                <a:ext uri="{FF2B5EF4-FFF2-40B4-BE49-F238E27FC236}">
                  <a16:creationId xmlns:a16="http://schemas.microsoft.com/office/drawing/2014/main" id="{136FEB69-47A0-1445-EEFD-64BE89F7CDBC}"/>
                </a:ext>
              </a:extLst>
            </p:cNvPr>
            <p:cNvSpPr/>
            <p:nvPr/>
          </p:nvSpPr>
          <p:spPr>
            <a:xfrm>
              <a:off x="2300748" y="3539612"/>
              <a:ext cx="1440000" cy="144000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37" name="楕円 36">
            <a:extLst>
              <a:ext uri="{FF2B5EF4-FFF2-40B4-BE49-F238E27FC236}">
                <a16:creationId xmlns:a16="http://schemas.microsoft.com/office/drawing/2014/main" id="{67BED974-21D3-B47D-CC7B-D601CACFF740}"/>
              </a:ext>
            </a:extLst>
          </p:cNvPr>
          <p:cNvSpPr/>
          <p:nvPr/>
        </p:nvSpPr>
        <p:spPr>
          <a:xfrm rot="21325740">
            <a:off x="3594949" y="3017940"/>
            <a:ext cx="540000" cy="5400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glow rad="254000">
              <a:schemeClr val="bg1">
                <a:alpha val="88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effectLst/>
            </a:endParaRPr>
          </a:p>
        </p:txBody>
      </p: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C1B165B2-136C-5601-E448-C34B4397B678}"/>
              </a:ext>
            </a:extLst>
          </p:cNvPr>
          <p:cNvSpPr txBox="1"/>
          <p:nvPr/>
        </p:nvSpPr>
        <p:spPr>
          <a:xfrm rot="409387">
            <a:off x="20217" y="5036543"/>
            <a:ext cx="7506108" cy="120032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ja-JP" altLang="en-US" sz="3200" dirty="0">
                <a:effectLst>
                  <a:glow rad="317500">
                    <a:schemeClr val="bg1">
                      <a:alpha val="90000"/>
                    </a:schemeClr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直接、弾を敵にぶつけても</a:t>
            </a:r>
            <a:endParaRPr lang="en-US" altLang="ja-JP" sz="3200" dirty="0">
              <a:effectLst>
                <a:glow rad="317500">
                  <a:schemeClr val="bg1">
                    <a:alpha val="90000"/>
                  </a:schemeClr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r>
              <a:rPr lang="ja-JP" altLang="en-US" sz="2800" dirty="0">
                <a:effectLst>
                  <a:glow rad="317500">
                    <a:schemeClr val="bg1">
                      <a:alpha val="90000"/>
                    </a:schemeClr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　　　　　　</a:t>
            </a:r>
            <a:r>
              <a:rPr lang="ja-JP" altLang="en-US" sz="3200" dirty="0">
                <a:effectLst>
                  <a:glow rad="317500">
                    <a:schemeClr val="bg1">
                      <a:alpha val="90000"/>
                    </a:schemeClr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少し</a:t>
            </a:r>
            <a:r>
              <a:rPr lang="ja-JP" altLang="en-US" sz="4000" dirty="0">
                <a:solidFill>
                  <a:srgbClr val="FF0000"/>
                </a:solidFill>
                <a:effectLst>
                  <a:glow rad="317500">
                    <a:schemeClr val="bg1">
                      <a:alpha val="90000"/>
                    </a:schemeClr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敵が跳ねる程度</a:t>
            </a:r>
            <a:r>
              <a:rPr lang="en-US" altLang="ja-JP" sz="3200" dirty="0">
                <a:effectLst>
                  <a:glow rad="317500">
                    <a:schemeClr val="bg1">
                      <a:alpha val="90000"/>
                    </a:schemeClr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…</a:t>
            </a:r>
            <a:endParaRPr lang="en-US" altLang="ja-JP" sz="2800" dirty="0">
              <a:effectLst>
                <a:glow rad="317500">
                  <a:schemeClr val="bg1">
                    <a:alpha val="90000"/>
                  </a:schemeClr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52" name="テキスト ボックス 51">
            <a:extLst>
              <a:ext uri="{FF2B5EF4-FFF2-40B4-BE49-F238E27FC236}">
                <a16:creationId xmlns:a16="http://schemas.microsoft.com/office/drawing/2014/main" id="{69A63983-9DAF-A0CC-AB84-809ACCE4C992}"/>
              </a:ext>
            </a:extLst>
          </p:cNvPr>
          <p:cNvSpPr txBox="1"/>
          <p:nvPr/>
        </p:nvSpPr>
        <p:spPr>
          <a:xfrm rot="21027928">
            <a:off x="4510079" y="3570072"/>
            <a:ext cx="22628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000" dirty="0">
                <a:effectLst>
                  <a:glow rad="279400">
                    <a:schemeClr val="bg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しかし</a:t>
            </a:r>
            <a:r>
              <a:rPr lang="en-US" altLang="ja-JP" sz="4000" dirty="0">
                <a:effectLst>
                  <a:glow rad="279400">
                    <a:schemeClr val="bg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…</a:t>
            </a:r>
            <a:endParaRPr kumimoji="1" lang="ja-JP" altLang="en-US" sz="4000" dirty="0">
              <a:effectLst>
                <a:glow rad="279400">
                  <a:schemeClr val="bg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53" name="テキスト ボックス 52">
            <a:extLst>
              <a:ext uri="{FF2B5EF4-FFF2-40B4-BE49-F238E27FC236}">
                <a16:creationId xmlns:a16="http://schemas.microsoft.com/office/drawing/2014/main" id="{7DA34476-7811-B5CB-7C1F-ADA46C0084BC}"/>
              </a:ext>
            </a:extLst>
          </p:cNvPr>
          <p:cNvSpPr txBox="1"/>
          <p:nvPr/>
        </p:nvSpPr>
        <p:spPr>
          <a:xfrm rot="21342234">
            <a:off x="6116464" y="4430887"/>
            <a:ext cx="59477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 dirty="0">
                <a:effectLst>
                  <a:glow rad="330200">
                    <a:schemeClr val="bg1">
                      <a:alpha val="90000"/>
                    </a:schemeClr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弾を撃った</a:t>
            </a:r>
            <a:r>
              <a:rPr lang="ja-JP" altLang="en-US" sz="4000" dirty="0">
                <a:effectLst>
                  <a:glow rad="330200">
                    <a:schemeClr val="bg1">
                      <a:alpha val="90000"/>
                    </a:schemeClr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反動</a:t>
            </a:r>
            <a:r>
              <a:rPr lang="ja-JP" altLang="en-US" sz="3200" dirty="0">
                <a:effectLst>
                  <a:glow rad="330200">
                    <a:schemeClr val="bg1">
                      <a:alpha val="90000"/>
                    </a:schemeClr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で</a:t>
            </a:r>
            <a:r>
              <a:rPr lang="en-US" altLang="ja-JP" sz="4400" dirty="0">
                <a:solidFill>
                  <a:srgbClr val="FF0000"/>
                </a:solidFill>
                <a:effectLst>
                  <a:glow rad="381000">
                    <a:srgbClr val="FFFF00">
                      <a:alpha val="80000"/>
                    </a:srgbClr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ATTACK!!</a:t>
            </a:r>
            <a:endParaRPr kumimoji="1" lang="ja-JP" altLang="en-US" sz="2800" dirty="0">
              <a:solidFill>
                <a:srgbClr val="FF0000"/>
              </a:solidFill>
              <a:effectLst>
                <a:glow rad="381000">
                  <a:srgbClr val="FFFF00">
                    <a:alpha val="80000"/>
                  </a:srgbClr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98" name="テキスト ボックス 97">
            <a:extLst>
              <a:ext uri="{FF2B5EF4-FFF2-40B4-BE49-F238E27FC236}">
                <a16:creationId xmlns:a16="http://schemas.microsoft.com/office/drawing/2014/main" id="{CE4E2640-5539-3208-56A4-BB15E7714902}"/>
              </a:ext>
            </a:extLst>
          </p:cNvPr>
          <p:cNvSpPr txBox="1"/>
          <p:nvPr/>
        </p:nvSpPr>
        <p:spPr>
          <a:xfrm rot="21341003">
            <a:off x="7685797" y="5233825"/>
            <a:ext cx="42444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 dirty="0">
                <a:effectLst>
                  <a:glow rad="317500">
                    <a:schemeClr val="bg1">
                      <a:alpha val="90000"/>
                    </a:schemeClr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相手を</a:t>
            </a:r>
            <a:r>
              <a:rPr lang="ja-JP" altLang="en-US" sz="4000" dirty="0">
                <a:solidFill>
                  <a:srgbClr val="FF0000"/>
                </a:solidFill>
                <a:effectLst>
                  <a:glow rad="317500">
                    <a:schemeClr val="bg1">
                      <a:alpha val="90000"/>
                    </a:schemeClr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吹き飛ばせ</a:t>
            </a:r>
            <a:r>
              <a:rPr lang="en-US" altLang="ja-JP" sz="4000" dirty="0">
                <a:solidFill>
                  <a:srgbClr val="FF0000"/>
                </a:solidFill>
                <a:effectLst>
                  <a:glow rad="317500">
                    <a:schemeClr val="bg1">
                      <a:alpha val="90000"/>
                    </a:schemeClr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!!</a:t>
            </a:r>
            <a:endParaRPr kumimoji="1" lang="ja-JP" altLang="en-US" sz="2800" dirty="0">
              <a:solidFill>
                <a:srgbClr val="FF0000"/>
              </a:solidFill>
              <a:effectLst>
                <a:glow rad="317500">
                  <a:schemeClr val="bg1">
                    <a:alpha val="90000"/>
                  </a:schemeClr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grpSp>
        <p:nvGrpSpPr>
          <p:cNvPr id="85" name="グループ化 84">
            <a:extLst>
              <a:ext uri="{FF2B5EF4-FFF2-40B4-BE49-F238E27FC236}">
                <a16:creationId xmlns:a16="http://schemas.microsoft.com/office/drawing/2014/main" id="{A574EF34-4E3D-3E7A-8081-A91726D23652}"/>
              </a:ext>
            </a:extLst>
          </p:cNvPr>
          <p:cNvGrpSpPr/>
          <p:nvPr/>
        </p:nvGrpSpPr>
        <p:grpSpPr>
          <a:xfrm rot="13452843">
            <a:off x="9780252" y="4824541"/>
            <a:ext cx="1152000" cy="1152000"/>
            <a:chOff x="1575407" y="2817455"/>
            <a:chExt cx="2890684" cy="2884314"/>
          </a:xfrm>
          <a:effectLst>
            <a:glow rad="254000">
              <a:schemeClr val="bg1">
                <a:alpha val="80000"/>
              </a:schemeClr>
            </a:glow>
          </a:effectLst>
        </p:grpSpPr>
        <p:sp>
          <p:nvSpPr>
            <p:cNvPr id="90" name="正方形/長方形 89">
              <a:extLst>
                <a:ext uri="{FF2B5EF4-FFF2-40B4-BE49-F238E27FC236}">
                  <a16:creationId xmlns:a16="http://schemas.microsoft.com/office/drawing/2014/main" id="{AAD80001-4CAE-BEFE-9935-F7A3EC654796}"/>
                </a:ext>
              </a:extLst>
            </p:cNvPr>
            <p:cNvSpPr/>
            <p:nvPr/>
          </p:nvSpPr>
          <p:spPr>
            <a:xfrm>
              <a:off x="2725780" y="4767705"/>
              <a:ext cx="589935" cy="93406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effectLst/>
              </a:endParaRPr>
            </a:p>
          </p:txBody>
        </p:sp>
        <p:sp>
          <p:nvSpPr>
            <p:cNvPr id="91" name="正方形/長方形 90">
              <a:extLst>
                <a:ext uri="{FF2B5EF4-FFF2-40B4-BE49-F238E27FC236}">
                  <a16:creationId xmlns:a16="http://schemas.microsoft.com/office/drawing/2014/main" id="{F02EFEE7-1A1D-21BC-09A3-B1000069FEDD}"/>
                </a:ext>
              </a:extLst>
            </p:cNvPr>
            <p:cNvSpPr/>
            <p:nvPr/>
          </p:nvSpPr>
          <p:spPr>
            <a:xfrm rot="16200000">
              <a:off x="3704091" y="3792579"/>
              <a:ext cx="589935" cy="93406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effectLst/>
              </a:endParaRPr>
            </a:p>
          </p:txBody>
        </p:sp>
        <p:sp>
          <p:nvSpPr>
            <p:cNvPr id="92" name="正方形/長方形 91">
              <a:extLst>
                <a:ext uri="{FF2B5EF4-FFF2-40B4-BE49-F238E27FC236}">
                  <a16:creationId xmlns:a16="http://schemas.microsoft.com/office/drawing/2014/main" id="{5EDAF816-B59F-0419-7FF4-052546C637AA}"/>
                </a:ext>
              </a:extLst>
            </p:cNvPr>
            <p:cNvSpPr/>
            <p:nvPr/>
          </p:nvSpPr>
          <p:spPr>
            <a:xfrm rot="16200000">
              <a:off x="1747471" y="3792579"/>
              <a:ext cx="589935" cy="93406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effectLst/>
              </a:endParaRPr>
            </a:p>
          </p:txBody>
        </p:sp>
        <p:sp>
          <p:nvSpPr>
            <p:cNvPr id="93" name="正方形/長方形 92">
              <a:extLst>
                <a:ext uri="{FF2B5EF4-FFF2-40B4-BE49-F238E27FC236}">
                  <a16:creationId xmlns:a16="http://schemas.microsoft.com/office/drawing/2014/main" id="{A2816F9A-6B0C-8EE5-EFE1-A7AEA506CD1C}"/>
                </a:ext>
              </a:extLst>
            </p:cNvPr>
            <p:cNvSpPr/>
            <p:nvPr/>
          </p:nvSpPr>
          <p:spPr>
            <a:xfrm>
              <a:off x="2725780" y="2817455"/>
              <a:ext cx="589935" cy="93406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effectLst/>
              </a:endParaRPr>
            </a:p>
          </p:txBody>
        </p:sp>
        <p:sp>
          <p:nvSpPr>
            <p:cNvPr id="94" name="楕円 93">
              <a:extLst>
                <a:ext uri="{FF2B5EF4-FFF2-40B4-BE49-F238E27FC236}">
                  <a16:creationId xmlns:a16="http://schemas.microsoft.com/office/drawing/2014/main" id="{3FC9B9F7-5967-00DA-A103-A1FDC99786AC}"/>
                </a:ext>
              </a:extLst>
            </p:cNvPr>
            <p:cNvSpPr/>
            <p:nvPr/>
          </p:nvSpPr>
          <p:spPr>
            <a:xfrm>
              <a:off x="2300748" y="3539612"/>
              <a:ext cx="1440000" cy="1440000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effectLst/>
              </a:endParaRPr>
            </a:p>
          </p:txBody>
        </p:sp>
      </p:grpSp>
      <p:grpSp>
        <p:nvGrpSpPr>
          <p:cNvPr id="182" name="グループ化 181">
            <a:extLst>
              <a:ext uri="{FF2B5EF4-FFF2-40B4-BE49-F238E27FC236}">
                <a16:creationId xmlns:a16="http://schemas.microsoft.com/office/drawing/2014/main" id="{A92C8269-FE9B-0BF7-CA45-892C0A503049}"/>
              </a:ext>
            </a:extLst>
          </p:cNvPr>
          <p:cNvGrpSpPr/>
          <p:nvPr/>
        </p:nvGrpSpPr>
        <p:grpSpPr>
          <a:xfrm rot="1966765">
            <a:off x="8553185" y="2950484"/>
            <a:ext cx="1086555" cy="991174"/>
            <a:chOff x="8792682" y="3060698"/>
            <a:chExt cx="740157" cy="700281"/>
          </a:xfrm>
          <a:effectLst>
            <a:glow rad="254000">
              <a:schemeClr val="bg1">
                <a:alpha val="80000"/>
              </a:schemeClr>
            </a:glow>
          </a:effectLst>
        </p:grpSpPr>
        <p:sp>
          <p:nvSpPr>
            <p:cNvPr id="183" name="アーチ 182">
              <a:extLst>
                <a:ext uri="{FF2B5EF4-FFF2-40B4-BE49-F238E27FC236}">
                  <a16:creationId xmlns:a16="http://schemas.microsoft.com/office/drawing/2014/main" id="{7FCCC958-4E91-9202-E9C4-B5935D69FAEA}"/>
                </a:ext>
              </a:extLst>
            </p:cNvPr>
            <p:cNvSpPr/>
            <p:nvPr/>
          </p:nvSpPr>
          <p:spPr>
            <a:xfrm rot="883644">
              <a:off x="8792682" y="3145764"/>
              <a:ext cx="740157" cy="615215"/>
            </a:xfrm>
            <a:prstGeom prst="blockArc">
              <a:avLst>
                <a:gd name="adj1" fmla="val 14146155"/>
                <a:gd name="adj2" fmla="val 19873659"/>
                <a:gd name="adj3" fmla="val 9679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cxnSp>
          <p:nvCxnSpPr>
            <p:cNvPr id="184" name="直線コネクタ 183">
              <a:extLst>
                <a:ext uri="{FF2B5EF4-FFF2-40B4-BE49-F238E27FC236}">
                  <a16:creationId xmlns:a16="http://schemas.microsoft.com/office/drawing/2014/main" id="{0BDC4614-DAF3-E5A5-6B15-02EDFD550056}"/>
                </a:ext>
              </a:extLst>
            </p:cNvPr>
            <p:cNvCxnSpPr>
              <a:cxnSpLocks/>
            </p:cNvCxnSpPr>
            <p:nvPr/>
          </p:nvCxnSpPr>
          <p:spPr>
            <a:xfrm rot="105670" flipV="1">
              <a:off x="9169777" y="3060698"/>
              <a:ext cx="35562" cy="21740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直線コネクタ 184">
              <a:extLst>
                <a:ext uri="{FF2B5EF4-FFF2-40B4-BE49-F238E27FC236}">
                  <a16:creationId xmlns:a16="http://schemas.microsoft.com/office/drawing/2014/main" id="{E36276D6-F895-43BA-82E6-30AAE0C4C162}"/>
                </a:ext>
              </a:extLst>
            </p:cNvPr>
            <p:cNvCxnSpPr>
              <a:cxnSpLocks/>
            </p:cNvCxnSpPr>
            <p:nvPr/>
          </p:nvCxnSpPr>
          <p:spPr>
            <a:xfrm rot="105670" flipV="1">
              <a:off x="9282280" y="3110228"/>
              <a:ext cx="102735" cy="19153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直線コネクタ 185">
              <a:extLst>
                <a:ext uri="{FF2B5EF4-FFF2-40B4-BE49-F238E27FC236}">
                  <a16:creationId xmlns:a16="http://schemas.microsoft.com/office/drawing/2014/main" id="{76C96024-BA40-3625-5991-6C8C1DEBC269}"/>
                </a:ext>
              </a:extLst>
            </p:cNvPr>
            <p:cNvCxnSpPr>
              <a:cxnSpLocks/>
            </p:cNvCxnSpPr>
            <p:nvPr/>
          </p:nvCxnSpPr>
          <p:spPr>
            <a:xfrm rot="105670" flipV="1">
              <a:off x="9358479" y="3227413"/>
              <a:ext cx="157423" cy="129827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88" name="図 187" descr="アイコン&#10;&#10;自動的に生成された説明">
            <a:extLst>
              <a:ext uri="{FF2B5EF4-FFF2-40B4-BE49-F238E27FC236}">
                <a16:creationId xmlns:a16="http://schemas.microsoft.com/office/drawing/2014/main" id="{97F2955F-7872-9B94-5FCA-4B3BBA92AE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401128">
            <a:off x="2391811" y="2510824"/>
            <a:ext cx="1288654" cy="966491"/>
          </a:xfrm>
          <a:prstGeom prst="rect">
            <a:avLst/>
          </a:prstGeom>
          <a:effectLst>
            <a:glow rad="254000">
              <a:schemeClr val="bg1">
                <a:alpha val="80000"/>
              </a:schemeClr>
            </a:glow>
          </a:effectLst>
        </p:spPr>
      </p:pic>
      <p:grpSp>
        <p:nvGrpSpPr>
          <p:cNvPr id="237" name="グループ化 236">
            <a:extLst>
              <a:ext uri="{FF2B5EF4-FFF2-40B4-BE49-F238E27FC236}">
                <a16:creationId xmlns:a16="http://schemas.microsoft.com/office/drawing/2014/main" id="{45999584-61E5-560F-3984-3E910D3201FE}"/>
              </a:ext>
            </a:extLst>
          </p:cNvPr>
          <p:cNvGrpSpPr/>
          <p:nvPr/>
        </p:nvGrpSpPr>
        <p:grpSpPr>
          <a:xfrm>
            <a:off x="7326763" y="64131"/>
            <a:ext cx="1512000" cy="1512000"/>
            <a:chOff x="1575407" y="2817455"/>
            <a:chExt cx="2890684" cy="2884314"/>
          </a:xfrm>
          <a:effectLst>
            <a:glow rad="355600">
              <a:schemeClr val="bg1">
                <a:alpha val="88000"/>
              </a:schemeClr>
            </a:glow>
          </a:effectLst>
        </p:grpSpPr>
        <p:sp>
          <p:nvSpPr>
            <p:cNvPr id="238" name="正方形/長方形 237">
              <a:extLst>
                <a:ext uri="{FF2B5EF4-FFF2-40B4-BE49-F238E27FC236}">
                  <a16:creationId xmlns:a16="http://schemas.microsoft.com/office/drawing/2014/main" id="{0A9DCAD4-A336-C911-660B-0152614AB7D4}"/>
                </a:ext>
              </a:extLst>
            </p:cNvPr>
            <p:cNvSpPr/>
            <p:nvPr/>
          </p:nvSpPr>
          <p:spPr>
            <a:xfrm>
              <a:off x="2725780" y="4767705"/>
              <a:ext cx="589935" cy="93406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effectLst/>
              </a:endParaRPr>
            </a:p>
          </p:txBody>
        </p:sp>
        <p:sp>
          <p:nvSpPr>
            <p:cNvPr id="239" name="正方形/長方形 238">
              <a:extLst>
                <a:ext uri="{FF2B5EF4-FFF2-40B4-BE49-F238E27FC236}">
                  <a16:creationId xmlns:a16="http://schemas.microsoft.com/office/drawing/2014/main" id="{29751C6E-A5C0-317A-3981-232A1A2D57FF}"/>
                </a:ext>
              </a:extLst>
            </p:cNvPr>
            <p:cNvSpPr/>
            <p:nvPr/>
          </p:nvSpPr>
          <p:spPr>
            <a:xfrm rot="16200000">
              <a:off x="3704091" y="3792579"/>
              <a:ext cx="589935" cy="93406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effectLst/>
              </a:endParaRPr>
            </a:p>
          </p:txBody>
        </p:sp>
        <p:sp>
          <p:nvSpPr>
            <p:cNvPr id="240" name="正方形/長方形 239">
              <a:extLst>
                <a:ext uri="{FF2B5EF4-FFF2-40B4-BE49-F238E27FC236}">
                  <a16:creationId xmlns:a16="http://schemas.microsoft.com/office/drawing/2014/main" id="{6C191154-3349-C183-43D6-C493F2E080D4}"/>
                </a:ext>
              </a:extLst>
            </p:cNvPr>
            <p:cNvSpPr/>
            <p:nvPr/>
          </p:nvSpPr>
          <p:spPr>
            <a:xfrm rot="16200000">
              <a:off x="1747471" y="3792579"/>
              <a:ext cx="589935" cy="93406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effectLst/>
              </a:endParaRPr>
            </a:p>
          </p:txBody>
        </p:sp>
        <p:sp>
          <p:nvSpPr>
            <p:cNvPr id="241" name="正方形/長方形 240">
              <a:extLst>
                <a:ext uri="{FF2B5EF4-FFF2-40B4-BE49-F238E27FC236}">
                  <a16:creationId xmlns:a16="http://schemas.microsoft.com/office/drawing/2014/main" id="{9AD169CC-A741-E6CA-ED25-9E5544EFE7C5}"/>
                </a:ext>
              </a:extLst>
            </p:cNvPr>
            <p:cNvSpPr/>
            <p:nvPr/>
          </p:nvSpPr>
          <p:spPr>
            <a:xfrm>
              <a:off x="2725780" y="2817455"/>
              <a:ext cx="589935" cy="93406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effectLst/>
              </a:endParaRPr>
            </a:p>
          </p:txBody>
        </p:sp>
        <p:sp>
          <p:nvSpPr>
            <p:cNvPr id="242" name="楕円 241">
              <a:extLst>
                <a:ext uri="{FF2B5EF4-FFF2-40B4-BE49-F238E27FC236}">
                  <a16:creationId xmlns:a16="http://schemas.microsoft.com/office/drawing/2014/main" id="{1272B598-3DA9-0571-A58A-9E8D802D1EC7}"/>
                </a:ext>
              </a:extLst>
            </p:cNvPr>
            <p:cNvSpPr/>
            <p:nvPr/>
          </p:nvSpPr>
          <p:spPr>
            <a:xfrm>
              <a:off x="2300748" y="3539612"/>
              <a:ext cx="1440000" cy="1440000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effectLst/>
              </a:endParaRPr>
            </a:p>
          </p:txBody>
        </p:sp>
      </p:grpSp>
      <p:sp>
        <p:nvSpPr>
          <p:cNvPr id="190" name="テキスト ボックス 189">
            <a:extLst>
              <a:ext uri="{FF2B5EF4-FFF2-40B4-BE49-F238E27FC236}">
                <a16:creationId xmlns:a16="http://schemas.microsoft.com/office/drawing/2014/main" id="{D226BB97-19C1-F528-0917-A5AF3BBE7D34}"/>
              </a:ext>
            </a:extLst>
          </p:cNvPr>
          <p:cNvSpPr txBox="1"/>
          <p:nvPr/>
        </p:nvSpPr>
        <p:spPr>
          <a:xfrm>
            <a:off x="286756" y="737679"/>
            <a:ext cx="687720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4400" dirty="0">
                <a:ln w="19050">
                  <a:noFill/>
                </a:ln>
                <a:effectLst>
                  <a:glow rad="419100">
                    <a:schemeClr val="bg1">
                      <a:alpha val="80000"/>
                    </a:schemeClr>
                  </a:glo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宇宙では</a:t>
            </a:r>
            <a:r>
              <a:rPr lang="ja-JP" altLang="en-US" sz="4400" dirty="0">
                <a:ln w="19050">
                  <a:noFill/>
                </a:ln>
                <a:solidFill>
                  <a:srgbClr val="FF0000"/>
                </a:solidFill>
                <a:effectLst>
                  <a:glow rad="419100">
                    <a:schemeClr val="bg1">
                      <a:alpha val="80000"/>
                    </a:schemeClr>
                  </a:glo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自由に動けない</a:t>
            </a:r>
            <a:r>
              <a:rPr lang="en-US" altLang="ja-JP" sz="4400" dirty="0">
                <a:ln w="19050">
                  <a:noFill/>
                </a:ln>
                <a:solidFill>
                  <a:srgbClr val="FF0000"/>
                </a:solidFill>
                <a:effectLst>
                  <a:glow rad="419100">
                    <a:schemeClr val="bg1">
                      <a:alpha val="80000"/>
                    </a:schemeClr>
                  </a:glo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…</a:t>
            </a:r>
            <a:endParaRPr kumimoji="1" lang="ja-JP" altLang="en-US" sz="2400" dirty="0">
              <a:ln w="19050">
                <a:noFill/>
              </a:ln>
              <a:solidFill>
                <a:srgbClr val="FF0000"/>
              </a:solidFill>
              <a:effectLst>
                <a:glow rad="419100">
                  <a:schemeClr val="bg1">
                    <a:alpha val="80000"/>
                  </a:schemeClr>
                </a:glow>
              </a:effectLst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</p:txBody>
      </p:sp>
      <p:sp>
        <p:nvSpPr>
          <p:cNvPr id="191" name="テキスト ボックス 190">
            <a:extLst>
              <a:ext uri="{FF2B5EF4-FFF2-40B4-BE49-F238E27FC236}">
                <a16:creationId xmlns:a16="http://schemas.microsoft.com/office/drawing/2014/main" id="{247A5BB9-ABE7-056E-CAB4-3B53D920BC58}"/>
              </a:ext>
            </a:extLst>
          </p:cNvPr>
          <p:cNvSpPr txBox="1"/>
          <p:nvPr/>
        </p:nvSpPr>
        <p:spPr>
          <a:xfrm>
            <a:off x="2053868" y="1506094"/>
            <a:ext cx="742382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4400" dirty="0">
                <a:ln w="38100">
                  <a:noFill/>
                </a:ln>
                <a:effectLst>
                  <a:glow rad="419100">
                    <a:schemeClr val="bg1">
                      <a:alpha val="80000"/>
                    </a:schemeClr>
                  </a:glo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弾を撃った</a:t>
            </a:r>
            <a:r>
              <a:rPr lang="ja-JP" altLang="en-US" sz="5400" dirty="0">
                <a:ln w="38100">
                  <a:noFill/>
                </a:ln>
                <a:solidFill>
                  <a:srgbClr val="FF0000"/>
                </a:solidFill>
                <a:effectLst>
                  <a:glow rad="419100">
                    <a:schemeClr val="bg1">
                      <a:alpha val="80000"/>
                    </a:schemeClr>
                  </a:glo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反動</a:t>
            </a:r>
            <a:r>
              <a:rPr lang="ja-JP" altLang="en-US" sz="4400" dirty="0">
                <a:ln w="38100">
                  <a:noFill/>
                </a:ln>
                <a:effectLst>
                  <a:glow rad="419100">
                    <a:schemeClr val="bg1">
                      <a:alpha val="80000"/>
                    </a:schemeClr>
                  </a:glo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で動くのだ</a:t>
            </a:r>
            <a:r>
              <a:rPr lang="en-US" altLang="ja-JP" sz="4400" dirty="0">
                <a:ln w="38100">
                  <a:noFill/>
                </a:ln>
                <a:effectLst>
                  <a:glow rad="419100">
                    <a:schemeClr val="bg1">
                      <a:alpha val="80000"/>
                    </a:schemeClr>
                  </a:glo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!!</a:t>
            </a:r>
            <a:endParaRPr kumimoji="1" lang="ja-JP" altLang="en-US" sz="2400" dirty="0">
              <a:ln w="28575">
                <a:noFill/>
              </a:ln>
              <a:effectLst>
                <a:glow rad="419100">
                  <a:schemeClr val="bg1">
                    <a:alpha val="80000"/>
                  </a:schemeClr>
                </a:glow>
              </a:effectLst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</p:txBody>
      </p:sp>
      <p:grpSp>
        <p:nvGrpSpPr>
          <p:cNvPr id="31" name="グループ化 30">
            <a:extLst>
              <a:ext uri="{FF2B5EF4-FFF2-40B4-BE49-F238E27FC236}">
                <a16:creationId xmlns:a16="http://schemas.microsoft.com/office/drawing/2014/main" id="{67F65FB5-718A-2BDC-0592-5B39C56A309A}"/>
              </a:ext>
            </a:extLst>
          </p:cNvPr>
          <p:cNvGrpSpPr/>
          <p:nvPr/>
        </p:nvGrpSpPr>
        <p:grpSpPr>
          <a:xfrm rot="20580411">
            <a:off x="3264103" y="2677118"/>
            <a:ext cx="1152000" cy="1152000"/>
            <a:chOff x="1575407" y="2817455"/>
            <a:chExt cx="2890684" cy="2884314"/>
          </a:xfrm>
          <a:effectLst>
            <a:glow rad="254000">
              <a:schemeClr val="bg1">
                <a:alpha val="90000"/>
              </a:schemeClr>
            </a:glow>
          </a:effectLst>
        </p:grpSpPr>
        <p:sp>
          <p:nvSpPr>
            <p:cNvPr id="32" name="正方形/長方形 31">
              <a:extLst>
                <a:ext uri="{FF2B5EF4-FFF2-40B4-BE49-F238E27FC236}">
                  <a16:creationId xmlns:a16="http://schemas.microsoft.com/office/drawing/2014/main" id="{72461BFC-2245-6F8B-2B88-279AD77B0DCA}"/>
                </a:ext>
              </a:extLst>
            </p:cNvPr>
            <p:cNvSpPr/>
            <p:nvPr/>
          </p:nvSpPr>
          <p:spPr>
            <a:xfrm>
              <a:off x="2725780" y="4767705"/>
              <a:ext cx="589935" cy="93406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effectLst/>
              </a:endParaRPr>
            </a:p>
          </p:txBody>
        </p:sp>
        <p:sp>
          <p:nvSpPr>
            <p:cNvPr id="33" name="正方形/長方形 32">
              <a:extLst>
                <a:ext uri="{FF2B5EF4-FFF2-40B4-BE49-F238E27FC236}">
                  <a16:creationId xmlns:a16="http://schemas.microsoft.com/office/drawing/2014/main" id="{A2B99A16-1992-EF1E-782B-95F3ABA86252}"/>
                </a:ext>
              </a:extLst>
            </p:cNvPr>
            <p:cNvSpPr/>
            <p:nvPr/>
          </p:nvSpPr>
          <p:spPr>
            <a:xfrm rot="16200000">
              <a:off x="3704091" y="3792579"/>
              <a:ext cx="589935" cy="93406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effectLst/>
              </a:endParaRPr>
            </a:p>
          </p:txBody>
        </p:sp>
        <p:sp>
          <p:nvSpPr>
            <p:cNvPr id="34" name="正方形/長方形 33">
              <a:extLst>
                <a:ext uri="{FF2B5EF4-FFF2-40B4-BE49-F238E27FC236}">
                  <a16:creationId xmlns:a16="http://schemas.microsoft.com/office/drawing/2014/main" id="{35826005-A41F-12A0-F2A5-635C0B6E6BBD}"/>
                </a:ext>
              </a:extLst>
            </p:cNvPr>
            <p:cNvSpPr/>
            <p:nvPr/>
          </p:nvSpPr>
          <p:spPr>
            <a:xfrm rot="16200000">
              <a:off x="1747471" y="3792579"/>
              <a:ext cx="589935" cy="93406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effectLst/>
              </a:endParaRPr>
            </a:p>
          </p:txBody>
        </p:sp>
        <p:sp>
          <p:nvSpPr>
            <p:cNvPr id="35" name="正方形/長方形 34">
              <a:extLst>
                <a:ext uri="{FF2B5EF4-FFF2-40B4-BE49-F238E27FC236}">
                  <a16:creationId xmlns:a16="http://schemas.microsoft.com/office/drawing/2014/main" id="{749E6077-7E9D-4485-8520-F89D039FAE28}"/>
                </a:ext>
              </a:extLst>
            </p:cNvPr>
            <p:cNvSpPr/>
            <p:nvPr/>
          </p:nvSpPr>
          <p:spPr>
            <a:xfrm>
              <a:off x="2725780" y="2817455"/>
              <a:ext cx="589935" cy="93406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effectLst/>
              </a:endParaRPr>
            </a:p>
          </p:txBody>
        </p:sp>
        <p:sp>
          <p:nvSpPr>
            <p:cNvPr id="36" name="楕円 35">
              <a:extLst>
                <a:ext uri="{FF2B5EF4-FFF2-40B4-BE49-F238E27FC236}">
                  <a16:creationId xmlns:a16="http://schemas.microsoft.com/office/drawing/2014/main" id="{E00ACA1B-6987-9A10-995E-0728D6B6F665}"/>
                </a:ext>
              </a:extLst>
            </p:cNvPr>
            <p:cNvSpPr/>
            <p:nvPr/>
          </p:nvSpPr>
          <p:spPr>
            <a:xfrm>
              <a:off x="2300748" y="3539612"/>
              <a:ext cx="1440000" cy="1440000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effectLst/>
              </a:endParaRPr>
            </a:p>
          </p:txBody>
        </p:sp>
      </p:grpSp>
      <p:sp>
        <p:nvSpPr>
          <p:cNvPr id="181" name="星: 12 pt 180">
            <a:extLst>
              <a:ext uri="{FF2B5EF4-FFF2-40B4-BE49-F238E27FC236}">
                <a16:creationId xmlns:a16="http://schemas.microsoft.com/office/drawing/2014/main" id="{E71B7895-8BBF-2F1A-995C-A9B274D1BB0F}"/>
              </a:ext>
            </a:extLst>
          </p:cNvPr>
          <p:cNvSpPr/>
          <p:nvPr/>
        </p:nvSpPr>
        <p:spPr>
          <a:xfrm rot="1249977">
            <a:off x="1095076" y="3793953"/>
            <a:ext cx="576000" cy="576000"/>
          </a:xfrm>
          <a:prstGeom prst="star12">
            <a:avLst/>
          </a:prstGeom>
          <a:solidFill>
            <a:srgbClr val="FFC000"/>
          </a:solidFill>
          <a:ln w="28575">
            <a:solidFill>
              <a:srgbClr val="FF0000"/>
            </a:solidFill>
          </a:ln>
          <a:effectLst>
            <a:glow rad="139700">
              <a:srgbClr val="FFC000">
                <a:alpha val="6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n>
                <a:solidFill>
                  <a:srgbClr val="FF0000"/>
                </a:solidFill>
              </a:ln>
              <a:solidFill>
                <a:schemeClr val="accent2"/>
              </a:solidFill>
            </a:endParaRPr>
          </a:p>
        </p:txBody>
      </p:sp>
      <p:grpSp>
        <p:nvGrpSpPr>
          <p:cNvPr id="78" name="グループ化 77">
            <a:extLst>
              <a:ext uri="{FF2B5EF4-FFF2-40B4-BE49-F238E27FC236}">
                <a16:creationId xmlns:a16="http://schemas.microsoft.com/office/drawing/2014/main" id="{3274BA46-3097-476C-5019-61960FDA91FA}"/>
              </a:ext>
            </a:extLst>
          </p:cNvPr>
          <p:cNvGrpSpPr/>
          <p:nvPr/>
        </p:nvGrpSpPr>
        <p:grpSpPr>
          <a:xfrm rot="792904">
            <a:off x="7434254" y="2712637"/>
            <a:ext cx="1152000" cy="1152000"/>
            <a:chOff x="1575407" y="2817455"/>
            <a:chExt cx="2890684" cy="2884314"/>
          </a:xfrm>
          <a:effectLst>
            <a:glow rad="254000">
              <a:schemeClr val="bg1">
                <a:alpha val="80000"/>
              </a:schemeClr>
            </a:glow>
          </a:effectLst>
        </p:grpSpPr>
        <p:sp>
          <p:nvSpPr>
            <p:cNvPr id="79" name="正方形/長方形 78">
              <a:extLst>
                <a:ext uri="{FF2B5EF4-FFF2-40B4-BE49-F238E27FC236}">
                  <a16:creationId xmlns:a16="http://schemas.microsoft.com/office/drawing/2014/main" id="{1CD15C58-F197-6201-1B5E-F806E0104DE1}"/>
                </a:ext>
              </a:extLst>
            </p:cNvPr>
            <p:cNvSpPr/>
            <p:nvPr/>
          </p:nvSpPr>
          <p:spPr>
            <a:xfrm>
              <a:off x="2725780" y="4767705"/>
              <a:ext cx="589935" cy="93406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0" name="正方形/長方形 79">
              <a:extLst>
                <a:ext uri="{FF2B5EF4-FFF2-40B4-BE49-F238E27FC236}">
                  <a16:creationId xmlns:a16="http://schemas.microsoft.com/office/drawing/2014/main" id="{3D7B3E96-10C9-186B-0E86-1B3B2FECE345}"/>
                </a:ext>
              </a:extLst>
            </p:cNvPr>
            <p:cNvSpPr/>
            <p:nvPr/>
          </p:nvSpPr>
          <p:spPr>
            <a:xfrm rot="16200000">
              <a:off x="3704091" y="3792579"/>
              <a:ext cx="589935" cy="93406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1" name="正方形/長方形 80">
              <a:extLst>
                <a:ext uri="{FF2B5EF4-FFF2-40B4-BE49-F238E27FC236}">
                  <a16:creationId xmlns:a16="http://schemas.microsoft.com/office/drawing/2014/main" id="{F93E8C45-6C0A-FFD1-EA7A-21E1837E9B7B}"/>
                </a:ext>
              </a:extLst>
            </p:cNvPr>
            <p:cNvSpPr/>
            <p:nvPr/>
          </p:nvSpPr>
          <p:spPr>
            <a:xfrm rot="16200000">
              <a:off x="1747471" y="3792579"/>
              <a:ext cx="589935" cy="93406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2" name="正方形/長方形 81">
              <a:extLst>
                <a:ext uri="{FF2B5EF4-FFF2-40B4-BE49-F238E27FC236}">
                  <a16:creationId xmlns:a16="http://schemas.microsoft.com/office/drawing/2014/main" id="{D784B660-B09E-B4BB-A3A0-A2F08ECD2BBE}"/>
                </a:ext>
              </a:extLst>
            </p:cNvPr>
            <p:cNvSpPr/>
            <p:nvPr/>
          </p:nvSpPr>
          <p:spPr>
            <a:xfrm>
              <a:off x="2725780" y="2817455"/>
              <a:ext cx="589935" cy="93406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3" name="楕円 82">
              <a:extLst>
                <a:ext uri="{FF2B5EF4-FFF2-40B4-BE49-F238E27FC236}">
                  <a16:creationId xmlns:a16="http://schemas.microsoft.com/office/drawing/2014/main" id="{05D4D94D-3A3F-6846-E8DA-FF17F693919F}"/>
                </a:ext>
              </a:extLst>
            </p:cNvPr>
            <p:cNvSpPr/>
            <p:nvPr/>
          </p:nvSpPr>
          <p:spPr>
            <a:xfrm>
              <a:off x="2300748" y="3539612"/>
              <a:ext cx="1440000" cy="144000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95" name="星: 12 pt 94">
            <a:extLst>
              <a:ext uri="{FF2B5EF4-FFF2-40B4-BE49-F238E27FC236}">
                <a16:creationId xmlns:a16="http://schemas.microsoft.com/office/drawing/2014/main" id="{859F800F-34AE-783D-AA49-EC4AA08F1588}"/>
              </a:ext>
            </a:extLst>
          </p:cNvPr>
          <p:cNvSpPr/>
          <p:nvPr/>
        </p:nvSpPr>
        <p:spPr>
          <a:xfrm rot="1249977">
            <a:off x="7790919" y="3037296"/>
            <a:ext cx="901743" cy="995340"/>
          </a:xfrm>
          <a:prstGeom prst="star12">
            <a:avLst/>
          </a:prstGeom>
          <a:solidFill>
            <a:srgbClr val="FFC000"/>
          </a:solidFill>
          <a:ln w="57150">
            <a:solidFill>
              <a:srgbClr val="FF0000"/>
            </a:solidFill>
          </a:ln>
          <a:effectLst>
            <a:glow rad="190500">
              <a:srgbClr val="FFC000">
                <a:alpha val="62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n>
                <a:solidFill>
                  <a:srgbClr val="FF0000"/>
                </a:solidFill>
              </a:ln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8743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32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7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8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0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2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3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4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5" presetID="32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3.33333E-6 L 0.37891 0.00278 " pathEditMode="relative" rAng="0" ptsTypes="AA">
                                      <p:cBhvr>
                                        <p:cTn id="62" dur="5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945" y="139"/>
                                    </p:animMotion>
                                  </p:childTnLst>
                                </p:cTn>
                              </p:par>
                              <p:par>
                                <p:cTn id="63" presetID="35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6.25E-7 -4.44444E-6 L -0.88997 -0.00069 " pathEditMode="relative" rAng="0" ptsTypes="AA">
                                      <p:cBhvr>
                                        <p:cTn id="64" dur="10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505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 0.00069 L -0.18255 0.11065 " pathEditMode="relative" rAng="0" ptsTypes="AA">
                                      <p:cBhvr>
                                        <p:cTn id="7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984" y="548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8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2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91" dur="4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2" dur="80" fill="hold">
                                          <p:stCondLst>
                                            <p:cond delay="8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93" dur="80" fill="hold">
                                          <p:stCondLst>
                                            <p:cond delay="16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4" dur="80" fill="hold">
                                          <p:stCondLst>
                                            <p:cond delay="24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95" dur="80" fill="hold">
                                          <p:stCondLst>
                                            <p:cond delay="32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400"/>
                            </p:stCondLst>
                            <p:childTnLst>
                              <p:par>
                                <p:cTn id="9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9" dur="3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4.07407E-6 L 0.18268 0.30371 " pathEditMode="relative" rAng="0" ptsTypes="AA">
                                      <p:cBhvr>
                                        <p:cTn id="119" dur="6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128" y="15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600"/>
                            </p:stCondLst>
                            <p:childTnLst>
                              <p:par>
                                <p:cTn id="121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0 L -0.14414 -0.23634 " pathEditMode="relative" rAng="0" ptsTypes="AA">
                                      <p:cBhvr>
                                        <p:cTn id="122" dur="7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214" y="-1182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1300"/>
                            </p:stCondLst>
                            <p:childTnLst>
                              <p:par>
                                <p:cTn id="1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2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1500"/>
                            </p:stCondLst>
                            <p:childTnLst>
                              <p:par>
                                <p:cTn id="12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1.85185E-6 L -0.43437 -0.71042 " pathEditMode="relative" rAng="0" ptsTypes="AA">
                                      <p:cBhvr>
                                        <p:cTn id="129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719" y="-3553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3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4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4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2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" grpId="0" animBg="1"/>
      <p:bldP spid="86" grpId="1" animBg="1"/>
      <p:bldP spid="194" grpId="0" animBg="1"/>
      <p:bldP spid="194" grpId="1" animBg="1"/>
      <p:bldP spid="37" grpId="0" animBg="1"/>
      <p:bldP spid="37" grpId="1" animBg="1"/>
      <p:bldP spid="50" grpId="0"/>
      <p:bldP spid="52" grpId="0"/>
      <p:bldP spid="53" grpId="0"/>
      <p:bldP spid="98" grpId="0"/>
      <p:bldP spid="190" grpId="0"/>
      <p:bldP spid="190" grpId="1"/>
      <p:bldP spid="191" grpId="0"/>
      <p:bldP spid="191" grpId="1"/>
      <p:bldP spid="181" grpId="0" animBg="1"/>
      <p:bldP spid="9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グループ化 9">
            <a:extLst>
              <a:ext uri="{FF2B5EF4-FFF2-40B4-BE49-F238E27FC236}">
                <a16:creationId xmlns:a16="http://schemas.microsoft.com/office/drawing/2014/main" id="{E702969E-50A6-58BE-A06C-A4289B70F8BB}"/>
              </a:ext>
            </a:extLst>
          </p:cNvPr>
          <p:cNvGrpSpPr/>
          <p:nvPr/>
        </p:nvGrpSpPr>
        <p:grpSpPr>
          <a:xfrm>
            <a:off x="6475834" y="1096652"/>
            <a:ext cx="5568707" cy="3343663"/>
            <a:chOff x="6475834" y="1096652"/>
            <a:chExt cx="5568707" cy="3343663"/>
          </a:xfrm>
        </p:grpSpPr>
        <p:grpSp>
          <p:nvGrpSpPr>
            <p:cNvPr id="3" name="グループ化 2">
              <a:extLst>
                <a:ext uri="{FF2B5EF4-FFF2-40B4-BE49-F238E27FC236}">
                  <a16:creationId xmlns:a16="http://schemas.microsoft.com/office/drawing/2014/main" id="{6EF63F9D-A1A9-02A2-B750-6D4471C451B2}"/>
                </a:ext>
              </a:extLst>
            </p:cNvPr>
            <p:cNvGrpSpPr/>
            <p:nvPr/>
          </p:nvGrpSpPr>
          <p:grpSpPr>
            <a:xfrm>
              <a:off x="6475834" y="1096652"/>
              <a:ext cx="5568707" cy="3343663"/>
              <a:chOff x="6475834" y="1096652"/>
              <a:chExt cx="5568707" cy="3343663"/>
            </a:xfrm>
          </p:grpSpPr>
          <p:pic>
            <p:nvPicPr>
              <p:cNvPr id="5" name="図 4" descr="アイコン&#10;&#10;自動的に生成された説明">
                <a:extLst>
                  <a:ext uri="{FF2B5EF4-FFF2-40B4-BE49-F238E27FC236}">
                    <a16:creationId xmlns:a16="http://schemas.microsoft.com/office/drawing/2014/main" id="{95462B95-76A7-2859-B8C8-D1ECAE62AC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75834" y="1096652"/>
                <a:ext cx="5568707" cy="3343663"/>
              </a:xfrm>
              <a:prstGeom prst="rect">
                <a:avLst/>
              </a:prstGeom>
            </p:spPr>
          </p:pic>
          <p:cxnSp>
            <p:nvCxnSpPr>
              <p:cNvPr id="26" name="直線コネクタ 25">
                <a:extLst>
                  <a:ext uri="{FF2B5EF4-FFF2-40B4-BE49-F238E27FC236}">
                    <a16:creationId xmlns:a16="http://schemas.microsoft.com/office/drawing/2014/main" id="{EF619877-F9E9-9E6A-D017-7E52CA99C7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16339" y="2193997"/>
                <a:ext cx="0" cy="1088379"/>
              </a:xfrm>
              <a:prstGeom prst="line">
                <a:avLst/>
              </a:prstGeom>
              <a:ln w="762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1" name="グループ化 40">
                <a:extLst>
                  <a:ext uri="{FF2B5EF4-FFF2-40B4-BE49-F238E27FC236}">
                    <a16:creationId xmlns:a16="http://schemas.microsoft.com/office/drawing/2014/main" id="{BD39DC40-5250-AB11-ECBD-92FCE51C0DF6}"/>
                  </a:ext>
                </a:extLst>
              </p:cNvPr>
              <p:cNvGrpSpPr/>
              <p:nvPr/>
            </p:nvGrpSpPr>
            <p:grpSpPr>
              <a:xfrm rot="17551779">
                <a:off x="7521260" y="2349590"/>
                <a:ext cx="642256" cy="647685"/>
                <a:chOff x="8792682" y="3060698"/>
                <a:chExt cx="740157" cy="700281"/>
              </a:xfrm>
              <a:effectLst/>
            </p:grpSpPr>
            <p:sp>
              <p:nvSpPr>
                <p:cNvPr id="42" name="アーチ 41">
                  <a:extLst>
                    <a:ext uri="{FF2B5EF4-FFF2-40B4-BE49-F238E27FC236}">
                      <a16:creationId xmlns:a16="http://schemas.microsoft.com/office/drawing/2014/main" id="{4720734B-FDC8-7910-9C8A-CBA8DDD58E1C}"/>
                    </a:ext>
                  </a:extLst>
                </p:cNvPr>
                <p:cNvSpPr/>
                <p:nvPr/>
              </p:nvSpPr>
              <p:spPr>
                <a:xfrm rot="883644">
                  <a:off x="8792682" y="3145764"/>
                  <a:ext cx="740157" cy="615215"/>
                </a:xfrm>
                <a:prstGeom prst="blockArc">
                  <a:avLst>
                    <a:gd name="adj1" fmla="val 14146155"/>
                    <a:gd name="adj2" fmla="val 19873659"/>
                    <a:gd name="adj3" fmla="val 9679"/>
                  </a:avLst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4" name="直線コネクタ 43">
                  <a:extLst>
                    <a:ext uri="{FF2B5EF4-FFF2-40B4-BE49-F238E27FC236}">
                      <a16:creationId xmlns:a16="http://schemas.microsoft.com/office/drawing/2014/main" id="{FEA901C7-0BCF-8F1D-903D-828F20D47CC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5670" flipV="1">
                  <a:off x="9169777" y="3060698"/>
                  <a:ext cx="35562" cy="217401"/>
                </a:xfrm>
                <a:prstGeom prst="line">
                  <a:avLst/>
                </a:prstGeom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直線コネクタ 44">
                  <a:extLst>
                    <a:ext uri="{FF2B5EF4-FFF2-40B4-BE49-F238E27FC236}">
                      <a16:creationId xmlns:a16="http://schemas.microsoft.com/office/drawing/2014/main" id="{A980880A-FE2E-20FE-B6AD-B35274B4C08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5670" flipV="1">
                  <a:off x="9282280" y="3110228"/>
                  <a:ext cx="102735" cy="191530"/>
                </a:xfrm>
                <a:prstGeom prst="line">
                  <a:avLst/>
                </a:prstGeom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直線コネクタ 45">
                  <a:extLst>
                    <a:ext uri="{FF2B5EF4-FFF2-40B4-BE49-F238E27FC236}">
                      <a16:creationId xmlns:a16="http://schemas.microsoft.com/office/drawing/2014/main" id="{1C22BA06-A1C2-4969-2C7F-CA989EDE5E5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5670" flipV="1">
                  <a:off x="9358479" y="3227413"/>
                  <a:ext cx="157423" cy="129827"/>
                </a:xfrm>
                <a:prstGeom prst="line">
                  <a:avLst/>
                </a:prstGeom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8" name="直線コネクタ 47">
                <a:extLst>
                  <a:ext uri="{FF2B5EF4-FFF2-40B4-BE49-F238E27FC236}">
                    <a16:creationId xmlns:a16="http://schemas.microsoft.com/office/drawing/2014/main" id="{9F2FC5EC-6FBE-D1EC-03CF-780D8E29313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193020" y="2581507"/>
                <a:ext cx="1101122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線コネクタ 50">
                <a:extLst>
                  <a:ext uri="{FF2B5EF4-FFF2-40B4-BE49-F238E27FC236}">
                    <a16:creationId xmlns:a16="http://schemas.microsoft.com/office/drawing/2014/main" id="{8CF2088F-B0BE-BEBE-E56D-D46285B2530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382859" y="2623417"/>
                <a:ext cx="973481" cy="1938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直線コネクタ 53">
                <a:extLst>
                  <a:ext uri="{FF2B5EF4-FFF2-40B4-BE49-F238E27FC236}">
                    <a16:creationId xmlns:a16="http://schemas.microsoft.com/office/drawing/2014/main" id="{AAFB9A7F-3458-B297-F3D5-8FC51AF3EC2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48030" y="2670407"/>
                <a:ext cx="991470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直線コネクタ 54">
                <a:extLst>
                  <a:ext uri="{FF2B5EF4-FFF2-40B4-BE49-F238E27FC236}">
                    <a16:creationId xmlns:a16="http://schemas.microsoft.com/office/drawing/2014/main" id="{B2298E0A-6858-DF18-89BF-7A89F2CE71D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91962" y="2719446"/>
                <a:ext cx="1002180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直線コネクタ 57">
                <a:extLst>
                  <a:ext uri="{FF2B5EF4-FFF2-40B4-BE49-F238E27FC236}">
                    <a16:creationId xmlns:a16="http://schemas.microsoft.com/office/drawing/2014/main" id="{AF955192-F9EB-A102-67B0-8EAC7E9F82D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11199" y="2771768"/>
                <a:ext cx="957181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直線コネクタ 58">
                <a:extLst>
                  <a:ext uri="{FF2B5EF4-FFF2-40B4-BE49-F238E27FC236}">
                    <a16:creationId xmlns:a16="http://schemas.microsoft.com/office/drawing/2014/main" id="{EC906422-5E78-B013-E6E7-9A4C0C65560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91962" y="2825108"/>
                <a:ext cx="1064378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直線コネクタ 61">
                <a:extLst>
                  <a:ext uri="{FF2B5EF4-FFF2-40B4-BE49-F238E27FC236}">
                    <a16:creationId xmlns:a16="http://schemas.microsoft.com/office/drawing/2014/main" id="{BF0756F0-B5E0-4042-493C-91B0B6EFB3C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350198" y="2870828"/>
                <a:ext cx="943944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正方形/長方形 8">
              <a:extLst>
                <a:ext uri="{FF2B5EF4-FFF2-40B4-BE49-F238E27FC236}">
                  <a16:creationId xmlns:a16="http://schemas.microsoft.com/office/drawing/2014/main" id="{D9A153B9-CC4A-14A3-670B-BD23CDC698D3}"/>
                </a:ext>
              </a:extLst>
            </p:cNvPr>
            <p:cNvSpPr/>
            <p:nvPr/>
          </p:nvSpPr>
          <p:spPr>
            <a:xfrm>
              <a:off x="7221151" y="2623417"/>
              <a:ext cx="325233" cy="2474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54" name="テキスト ボックス 153">
            <a:extLst>
              <a:ext uri="{FF2B5EF4-FFF2-40B4-BE49-F238E27FC236}">
                <a16:creationId xmlns:a16="http://schemas.microsoft.com/office/drawing/2014/main" id="{19557C23-1555-A941-1789-43E892893255}"/>
              </a:ext>
            </a:extLst>
          </p:cNvPr>
          <p:cNvSpPr txBox="1"/>
          <p:nvPr/>
        </p:nvSpPr>
        <p:spPr>
          <a:xfrm rot="155058">
            <a:off x="3540653" y="4367115"/>
            <a:ext cx="580624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>
                <a:effectLst>
                  <a:glow rad="406400">
                    <a:schemeClr val="bg1">
                      <a:alpha val="95000"/>
                    </a:schemeClr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ステージにぶつかると</a:t>
            </a:r>
            <a:endParaRPr kumimoji="1" lang="en-US" altLang="ja-JP" sz="2800" dirty="0">
              <a:effectLst>
                <a:glow rad="406400">
                  <a:schemeClr val="bg1">
                    <a:alpha val="95000"/>
                  </a:schemeClr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r>
              <a:rPr kumimoji="1" lang="ja-JP" altLang="en-US" sz="2800" dirty="0">
                <a:effectLst>
                  <a:glow rad="406400">
                    <a:schemeClr val="bg1">
                      <a:alpha val="96000"/>
                    </a:schemeClr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　　　　　　</a:t>
            </a:r>
            <a:r>
              <a:rPr kumimoji="1" lang="ja-JP" altLang="en-US" sz="3600" dirty="0">
                <a:solidFill>
                  <a:srgbClr val="FF0000"/>
                </a:solidFill>
                <a:effectLst>
                  <a:glow rad="508000">
                    <a:srgbClr val="FFFF00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弾き飛ばされる</a:t>
            </a:r>
            <a:r>
              <a:rPr kumimoji="1" lang="en-US" altLang="ja-JP" sz="3600" dirty="0">
                <a:solidFill>
                  <a:srgbClr val="FF0000"/>
                </a:solidFill>
                <a:effectLst>
                  <a:glow rad="508000">
                    <a:srgbClr val="FFFF00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!!</a:t>
            </a:r>
            <a:endParaRPr kumimoji="1" lang="ja-JP" altLang="en-US" sz="2800" dirty="0">
              <a:solidFill>
                <a:srgbClr val="FF0000"/>
              </a:solidFill>
              <a:effectLst>
                <a:glow rad="508000">
                  <a:srgbClr val="FFFF00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F3458B2A-EA7A-5CE3-FD7A-08225241AD14}"/>
              </a:ext>
            </a:extLst>
          </p:cNvPr>
          <p:cNvSpPr txBox="1"/>
          <p:nvPr/>
        </p:nvSpPr>
        <p:spPr>
          <a:xfrm>
            <a:off x="1033800" y="5945467"/>
            <a:ext cx="1035251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4400" dirty="0">
                <a:solidFill>
                  <a:srgbClr val="FF0000"/>
                </a:solidFill>
                <a:effectLst>
                  <a:glow rad="355600">
                    <a:schemeClr val="bg1">
                      <a:alpha val="95000"/>
                    </a:schemeClr>
                  </a:glo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ステージの変化</a:t>
            </a:r>
            <a:r>
              <a:rPr kumimoji="1" lang="ja-JP" altLang="en-US" sz="3600" dirty="0">
                <a:effectLst>
                  <a:glow rad="355600">
                    <a:schemeClr val="bg1">
                      <a:alpha val="95000"/>
                    </a:schemeClr>
                  </a:glo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も使いこなし、敵を吹き飛ばせ</a:t>
            </a:r>
            <a:r>
              <a:rPr kumimoji="1" lang="en-US" altLang="ja-JP" sz="3600" dirty="0">
                <a:effectLst>
                  <a:glow rad="355600">
                    <a:schemeClr val="bg1">
                      <a:alpha val="95000"/>
                    </a:schemeClr>
                  </a:glo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!!</a:t>
            </a:r>
            <a:endParaRPr kumimoji="1" lang="ja-JP" altLang="en-US" sz="3600" dirty="0">
              <a:effectLst>
                <a:glow rad="355600">
                  <a:schemeClr val="bg1">
                    <a:alpha val="95000"/>
                  </a:schemeClr>
                </a:glow>
              </a:effectLst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</p:txBody>
      </p:sp>
      <p:pic>
        <p:nvPicPr>
          <p:cNvPr id="4" name="図 3" descr="アイコン&#10;&#10;自動的に生成された説明">
            <a:extLst>
              <a:ext uri="{FF2B5EF4-FFF2-40B4-BE49-F238E27FC236}">
                <a16:creationId xmlns:a16="http://schemas.microsoft.com/office/drawing/2014/main" id="{5DEF8031-BF77-7F10-594C-27C5F26A33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33" y="184438"/>
            <a:ext cx="5303531" cy="3343663"/>
          </a:xfrm>
          <a:prstGeom prst="rect">
            <a:avLst/>
          </a:prstGeom>
          <a:effectLst>
            <a:glow rad="304800">
              <a:schemeClr val="bg1">
                <a:alpha val="93000"/>
              </a:schemeClr>
            </a:glow>
          </a:effectLst>
        </p:spPr>
      </p:pic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655BF575-24EB-473F-B288-789E1D6BF82D}"/>
              </a:ext>
            </a:extLst>
          </p:cNvPr>
          <p:cNvCxnSpPr/>
          <p:nvPr/>
        </p:nvCxnSpPr>
        <p:spPr>
          <a:xfrm>
            <a:off x="889020" y="1805940"/>
            <a:ext cx="17335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71BA139C-D94D-B1B3-CBDE-8010A778852E}"/>
              </a:ext>
            </a:extLst>
          </p:cNvPr>
          <p:cNvCxnSpPr/>
          <p:nvPr/>
        </p:nvCxnSpPr>
        <p:spPr>
          <a:xfrm>
            <a:off x="929025" y="1851595"/>
            <a:ext cx="17335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58DDBF72-112F-445B-3FB9-13B09AB6F362}"/>
              </a:ext>
            </a:extLst>
          </p:cNvPr>
          <p:cNvCxnSpPr>
            <a:cxnSpLocks/>
          </p:cNvCxnSpPr>
          <p:nvPr/>
        </p:nvCxnSpPr>
        <p:spPr>
          <a:xfrm>
            <a:off x="866160" y="1897380"/>
            <a:ext cx="14954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9" name="テキスト ボックス 118">
            <a:extLst>
              <a:ext uri="{FF2B5EF4-FFF2-40B4-BE49-F238E27FC236}">
                <a16:creationId xmlns:a16="http://schemas.microsoft.com/office/drawing/2014/main" id="{D0B01A87-0770-8CFF-4E6B-D240F22A5BA1}"/>
              </a:ext>
            </a:extLst>
          </p:cNvPr>
          <p:cNvSpPr txBox="1"/>
          <p:nvPr/>
        </p:nvSpPr>
        <p:spPr>
          <a:xfrm rot="21350450">
            <a:off x="272049" y="335286"/>
            <a:ext cx="495757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dirty="0">
                <a:effectLst>
                  <a:glow rad="317500">
                    <a:schemeClr val="bg1">
                      <a:alpha val="95000"/>
                    </a:schemeClr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ステージに向かって</a:t>
            </a:r>
            <a:endParaRPr lang="en-US" altLang="ja-JP" sz="2800" dirty="0">
              <a:effectLst>
                <a:glow rad="317500">
                  <a:schemeClr val="bg1">
                    <a:alpha val="95000"/>
                  </a:schemeClr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r>
              <a:rPr lang="ja-JP" altLang="en-US" sz="2800" dirty="0">
                <a:effectLst>
                  <a:glow rad="317500">
                    <a:schemeClr val="bg1">
                      <a:alpha val="95000"/>
                    </a:schemeClr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　　　　　　</a:t>
            </a:r>
            <a:r>
              <a:rPr lang="ja-JP" altLang="en-US" sz="3600" dirty="0">
                <a:solidFill>
                  <a:srgbClr val="FF0000"/>
                </a:solidFill>
                <a:effectLst>
                  <a:glow rad="317500">
                    <a:schemeClr val="bg1">
                      <a:alpha val="95000"/>
                    </a:schemeClr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弾を撃つ</a:t>
            </a:r>
            <a:r>
              <a:rPr lang="ja-JP" altLang="en-US" sz="2800" dirty="0">
                <a:effectLst>
                  <a:glow rad="317500">
                    <a:schemeClr val="bg1">
                      <a:alpha val="95000"/>
                    </a:schemeClr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と</a:t>
            </a:r>
            <a:r>
              <a:rPr lang="en-US" altLang="ja-JP" sz="2800" dirty="0">
                <a:effectLst>
                  <a:glow rad="317500">
                    <a:schemeClr val="bg1">
                      <a:alpha val="95000"/>
                    </a:schemeClr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…</a:t>
            </a:r>
            <a:endParaRPr kumimoji="1" lang="ja-JP" altLang="en-US" sz="2800" dirty="0">
              <a:effectLst>
                <a:glow rad="317500">
                  <a:schemeClr val="bg1">
                    <a:alpha val="95000"/>
                  </a:schemeClr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7D16829B-1BE3-E485-A8FA-F381C037A082}"/>
              </a:ext>
            </a:extLst>
          </p:cNvPr>
          <p:cNvSpPr txBox="1"/>
          <p:nvPr/>
        </p:nvSpPr>
        <p:spPr>
          <a:xfrm rot="20857573">
            <a:off x="7437379" y="3219372"/>
            <a:ext cx="3861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effectLst>
                  <a:glow rad="406400">
                    <a:schemeClr val="bg1">
                      <a:alpha val="95000"/>
                    </a:schemeClr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ブラックホールに吸い込まれる～</a:t>
            </a:r>
            <a:r>
              <a:rPr kumimoji="1" lang="en-US" altLang="ja-JP" dirty="0">
                <a:effectLst>
                  <a:glow rad="406400">
                    <a:schemeClr val="bg1">
                      <a:alpha val="95000"/>
                    </a:schemeClr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…</a:t>
            </a:r>
            <a:endParaRPr kumimoji="1" lang="ja-JP" altLang="en-US" dirty="0">
              <a:solidFill>
                <a:srgbClr val="FF0000"/>
              </a:solidFill>
              <a:effectLst>
                <a:glow rad="508000">
                  <a:srgbClr val="FFFF00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153" name="テキスト ボックス 152">
            <a:extLst>
              <a:ext uri="{FF2B5EF4-FFF2-40B4-BE49-F238E27FC236}">
                <a16:creationId xmlns:a16="http://schemas.microsoft.com/office/drawing/2014/main" id="{AB7E7B74-7C5E-DB68-196B-84541BE1FE93}"/>
              </a:ext>
            </a:extLst>
          </p:cNvPr>
          <p:cNvSpPr txBox="1"/>
          <p:nvPr/>
        </p:nvSpPr>
        <p:spPr>
          <a:xfrm rot="21350450">
            <a:off x="7653640" y="1545606"/>
            <a:ext cx="4230283" cy="646331"/>
          </a:xfrm>
          <a:prstGeom prst="rect">
            <a:avLst/>
          </a:prstGeom>
          <a:noFill/>
          <a:effectLst>
            <a:glow rad="254000">
              <a:schemeClr val="bg1">
                <a:alpha val="8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kumimoji="1" lang="ja-JP" altLang="en-US" sz="2800" dirty="0">
                <a:effectLst>
                  <a:glow rad="317500">
                    <a:schemeClr val="bg1">
                      <a:alpha val="95000"/>
                    </a:schemeClr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反対側が</a:t>
            </a:r>
            <a:r>
              <a:rPr kumimoji="1" lang="ja-JP" altLang="en-US" sz="3600" dirty="0">
                <a:solidFill>
                  <a:srgbClr val="FF0000"/>
                </a:solidFill>
                <a:effectLst>
                  <a:glow rad="317500">
                    <a:schemeClr val="bg1">
                      <a:alpha val="95000"/>
                    </a:schemeClr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盛り上がる</a:t>
            </a:r>
            <a:r>
              <a:rPr kumimoji="1" lang="en-US" altLang="ja-JP" sz="3600" dirty="0">
                <a:solidFill>
                  <a:srgbClr val="FF0000"/>
                </a:solidFill>
                <a:effectLst>
                  <a:glow rad="317500">
                    <a:schemeClr val="bg1">
                      <a:alpha val="95000"/>
                    </a:schemeClr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!!</a:t>
            </a:r>
            <a:endParaRPr kumimoji="1" lang="ja-JP" altLang="en-US" sz="2800" dirty="0">
              <a:solidFill>
                <a:srgbClr val="FF0000"/>
              </a:solidFill>
              <a:effectLst>
                <a:glow rad="317500">
                  <a:schemeClr val="bg1">
                    <a:alpha val="95000"/>
                  </a:schemeClr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125" name="矢印: 上 124">
            <a:extLst>
              <a:ext uri="{FF2B5EF4-FFF2-40B4-BE49-F238E27FC236}">
                <a16:creationId xmlns:a16="http://schemas.microsoft.com/office/drawing/2014/main" id="{9D6C620D-0772-C71A-8F35-8EA50354C5CA}"/>
              </a:ext>
            </a:extLst>
          </p:cNvPr>
          <p:cNvSpPr/>
          <p:nvPr/>
        </p:nvSpPr>
        <p:spPr>
          <a:xfrm rot="6673392">
            <a:off x="5801557" y="764782"/>
            <a:ext cx="718448" cy="1996035"/>
          </a:xfrm>
          <a:prstGeom prst="upArrow">
            <a:avLst>
              <a:gd name="adj1" fmla="val 50000"/>
              <a:gd name="adj2" fmla="val 69441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5400000" scaled="1"/>
          </a:gradFill>
          <a:ln>
            <a:noFill/>
          </a:ln>
          <a:effectLst>
            <a:glow rad="342900">
              <a:schemeClr val="tx2">
                <a:lumMod val="10000"/>
                <a:lumOff val="90000"/>
                <a:alpha val="88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508239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53" presetClass="entr" presetSubtype="16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6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7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8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0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2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4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5" presetID="32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4" grpId="0"/>
      <p:bldP spid="2" grpId="0"/>
      <p:bldP spid="2" grpId="1"/>
      <p:bldP spid="119" grpId="0"/>
      <p:bldP spid="14" grpId="0"/>
      <p:bldP spid="153" grpId="0"/>
      <p:bldP spid="12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図 162" descr="黒い背景と白い文字の絵&#10;&#10;低い精度で自動的に生成された説明">
            <a:extLst>
              <a:ext uri="{FF2B5EF4-FFF2-40B4-BE49-F238E27FC236}">
                <a16:creationId xmlns:a16="http://schemas.microsoft.com/office/drawing/2014/main" id="{69A300D7-4E1B-5567-69BD-0F59542A82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4383" y="573331"/>
            <a:ext cx="2733267" cy="2049951"/>
          </a:xfrm>
          <a:prstGeom prst="rect">
            <a:avLst/>
          </a:prstGeom>
          <a:effectLst>
            <a:glow rad="355600">
              <a:srgbClr val="FF0000">
                <a:alpha val="70000"/>
              </a:srgbClr>
            </a:glow>
          </a:effectLst>
        </p:spPr>
      </p:pic>
      <p:pic>
        <p:nvPicPr>
          <p:cNvPr id="166" name="図 165" descr="黒い背景と白い文字の絵&#10;&#10;低い精度で自動的に生成された説明">
            <a:extLst>
              <a:ext uri="{FF2B5EF4-FFF2-40B4-BE49-F238E27FC236}">
                <a16:creationId xmlns:a16="http://schemas.microsoft.com/office/drawing/2014/main" id="{77110739-B77A-15EA-42B9-C30A5E0321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9743" y="677931"/>
            <a:ext cx="2733268" cy="2049952"/>
          </a:xfrm>
          <a:prstGeom prst="rect">
            <a:avLst/>
          </a:prstGeom>
          <a:effectLst>
            <a:glow rad="355600">
              <a:srgbClr val="FF0000">
                <a:alpha val="70000"/>
              </a:srgbClr>
            </a:glow>
          </a:effectLst>
        </p:spPr>
      </p:pic>
      <p:sp>
        <p:nvSpPr>
          <p:cNvPr id="158" name="テキスト ボックス 157">
            <a:extLst>
              <a:ext uri="{FF2B5EF4-FFF2-40B4-BE49-F238E27FC236}">
                <a16:creationId xmlns:a16="http://schemas.microsoft.com/office/drawing/2014/main" id="{44052689-4B19-CB36-0AF2-675F38D94264}"/>
              </a:ext>
            </a:extLst>
          </p:cNvPr>
          <p:cNvSpPr txBox="1"/>
          <p:nvPr/>
        </p:nvSpPr>
        <p:spPr>
          <a:xfrm>
            <a:off x="174843" y="3606662"/>
            <a:ext cx="340670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4000" dirty="0">
                <a:ln w="19050">
                  <a:solidFill>
                    <a:schemeClr val="tx1"/>
                  </a:solidFill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glow rad="571500">
                    <a:schemeClr val="bg1">
                      <a:alpha val="94000"/>
                    </a:schemeClr>
                  </a:glo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ブラックホール</a:t>
            </a:r>
          </a:p>
        </p:txBody>
      </p:sp>
      <p:sp>
        <p:nvSpPr>
          <p:cNvPr id="159" name="テキスト ボックス 158">
            <a:extLst>
              <a:ext uri="{FF2B5EF4-FFF2-40B4-BE49-F238E27FC236}">
                <a16:creationId xmlns:a16="http://schemas.microsoft.com/office/drawing/2014/main" id="{EE530AEC-CFF4-90B2-EECD-A75220E8FE15}"/>
              </a:ext>
            </a:extLst>
          </p:cNvPr>
          <p:cNvSpPr txBox="1"/>
          <p:nvPr/>
        </p:nvSpPr>
        <p:spPr>
          <a:xfrm rot="21299223">
            <a:off x="3094281" y="118018"/>
            <a:ext cx="682647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dirty="0">
                <a:effectLst>
                  <a:glow rad="317500">
                    <a:schemeClr val="bg1">
                      <a:alpha val="94000"/>
                    </a:schemeClr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敵をステージギミックに</a:t>
            </a:r>
            <a:endParaRPr kumimoji="1" lang="en-US" altLang="ja-JP" sz="3200" dirty="0">
              <a:effectLst>
                <a:glow rad="317500">
                  <a:schemeClr val="bg1">
                    <a:alpha val="94000"/>
                  </a:schemeClr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r>
              <a:rPr lang="ja-JP" altLang="en-US" sz="3200" dirty="0">
                <a:effectLst>
                  <a:glow rad="317500">
                    <a:schemeClr val="bg1">
                      <a:alpha val="94000"/>
                    </a:schemeClr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　　　　　　　　</a:t>
            </a:r>
            <a:r>
              <a:rPr kumimoji="1" lang="ja-JP" altLang="en-US" sz="4800" dirty="0">
                <a:solidFill>
                  <a:srgbClr val="FF0000"/>
                </a:solidFill>
                <a:effectLst>
                  <a:glow rad="317500">
                    <a:schemeClr val="bg1">
                      <a:alpha val="94000"/>
                    </a:schemeClr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押し込め</a:t>
            </a:r>
            <a:r>
              <a:rPr kumimoji="1" lang="en-US" altLang="ja-JP" sz="4800" dirty="0">
                <a:solidFill>
                  <a:srgbClr val="FF0000"/>
                </a:solidFill>
                <a:effectLst>
                  <a:glow rad="317500">
                    <a:schemeClr val="bg1">
                      <a:alpha val="94000"/>
                    </a:schemeClr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!!</a:t>
            </a:r>
            <a:endParaRPr kumimoji="1" lang="ja-JP" altLang="en-US" sz="3200" dirty="0">
              <a:solidFill>
                <a:srgbClr val="FF0000"/>
              </a:solidFill>
              <a:effectLst>
                <a:glow rad="317500">
                  <a:schemeClr val="bg1">
                    <a:alpha val="94000"/>
                  </a:schemeClr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160" name="テキスト ボックス 159">
            <a:extLst>
              <a:ext uri="{FF2B5EF4-FFF2-40B4-BE49-F238E27FC236}">
                <a16:creationId xmlns:a16="http://schemas.microsoft.com/office/drawing/2014/main" id="{51801576-69BA-7A11-7327-F9C0A5136B77}"/>
              </a:ext>
            </a:extLst>
          </p:cNvPr>
          <p:cNvSpPr txBox="1"/>
          <p:nvPr/>
        </p:nvSpPr>
        <p:spPr>
          <a:xfrm>
            <a:off x="4804621" y="3661242"/>
            <a:ext cx="2582758" cy="707886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kumimoji="1" lang="ja-JP" altLang="en-US" sz="4000" dirty="0">
                <a:ln w="19050">
                  <a:solidFill>
                    <a:schemeClr val="tx1"/>
                  </a:solidFill>
                </a:ln>
                <a:solidFill>
                  <a:schemeClr val="accent2">
                    <a:lumMod val="75000"/>
                  </a:schemeClr>
                </a:solidFill>
                <a:effectLst>
                  <a:glow rad="571500">
                    <a:schemeClr val="bg1">
                      <a:alpha val="94000"/>
                    </a:schemeClr>
                  </a:glo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隕石エリア</a:t>
            </a:r>
          </a:p>
        </p:txBody>
      </p:sp>
      <p:sp>
        <p:nvSpPr>
          <p:cNvPr id="161" name="テキスト ボックス 160">
            <a:extLst>
              <a:ext uri="{FF2B5EF4-FFF2-40B4-BE49-F238E27FC236}">
                <a16:creationId xmlns:a16="http://schemas.microsoft.com/office/drawing/2014/main" id="{8133110E-1E71-2E76-51B9-BCF90C32C552}"/>
              </a:ext>
            </a:extLst>
          </p:cNvPr>
          <p:cNvSpPr txBox="1"/>
          <p:nvPr/>
        </p:nvSpPr>
        <p:spPr>
          <a:xfrm>
            <a:off x="8676205" y="3584095"/>
            <a:ext cx="29915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4000" dirty="0">
                <a:ln w="19050">
                  <a:solidFill>
                    <a:schemeClr val="tx1"/>
                  </a:solidFill>
                </a:ln>
                <a:solidFill>
                  <a:srgbClr val="FF0000"/>
                </a:solidFill>
                <a:effectLst>
                  <a:glow rad="571500">
                    <a:schemeClr val="bg1">
                      <a:alpha val="94000"/>
                    </a:schemeClr>
                  </a:glo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プロミネンス</a:t>
            </a:r>
          </a:p>
        </p:txBody>
      </p:sp>
      <p:pic>
        <p:nvPicPr>
          <p:cNvPr id="4" name="図 3" descr="黒い背景と白い文字の絵&#10;&#10;低い精度で自動的に生成された説明">
            <a:extLst>
              <a:ext uri="{FF2B5EF4-FFF2-40B4-BE49-F238E27FC236}">
                <a16:creationId xmlns:a16="http://schemas.microsoft.com/office/drawing/2014/main" id="{ADFC915F-84AD-61D4-1688-CD24FA95AA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1872" y="1601250"/>
            <a:ext cx="2733268" cy="2049952"/>
          </a:xfrm>
          <a:prstGeom prst="rect">
            <a:avLst/>
          </a:prstGeom>
          <a:effectLst>
            <a:glow rad="355600">
              <a:srgbClr val="FF0000">
                <a:alpha val="70000"/>
              </a:srgbClr>
            </a:glow>
          </a:effectLst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3497EFF9-F7B5-D5AF-A575-80AB1FE113FF}"/>
              </a:ext>
            </a:extLst>
          </p:cNvPr>
          <p:cNvSpPr txBox="1"/>
          <p:nvPr/>
        </p:nvSpPr>
        <p:spPr>
          <a:xfrm>
            <a:off x="174843" y="4555309"/>
            <a:ext cx="88360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600" dirty="0">
                <a:effectLst>
                  <a:glow rad="317500">
                    <a:schemeClr val="bg1">
                      <a:alpha val="94000"/>
                    </a:schemeClr>
                  </a:glo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敵を</a:t>
            </a:r>
            <a:r>
              <a:rPr lang="ja-JP" altLang="en-US" sz="5400" dirty="0">
                <a:solidFill>
                  <a:srgbClr val="FF0000"/>
                </a:solidFill>
                <a:effectLst>
                  <a:glow rad="381000">
                    <a:srgbClr val="FFFF00">
                      <a:alpha val="87000"/>
                    </a:srgbClr>
                  </a:glo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全滅</a:t>
            </a:r>
            <a:r>
              <a:rPr lang="ja-JP" altLang="en-US" sz="3600" dirty="0">
                <a:effectLst>
                  <a:glow rad="317500">
                    <a:schemeClr val="bg1">
                      <a:alpha val="94000"/>
                    </a:schemeClr>
                  </a:glo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すれば</a:t>
            </a:r>
            <a:r>
              <a:rPr lang="ja-JP" altLang="en-US" sz="5400" dirty="0">
                <a:solidFill>
                  <a:srgbClr val="FF0000"/>
                </a:solidFill>
                <a:effectLst>
                  <a:glow rad="381000">
                    <a:srgbClr val="FFFF00">
                      <a:alpha val="87000"/>
                    </a:srgbClr>
                  </a:glo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ステージクリア</a:t>
            </a:r>
            <a:r>
              <a:rPr lang="en-US" altLang="ja-JP" sz="5400" dirty="0">
                <a:solidFill>
                  <a:srgbClr val="FF0000"/>
                </a:solidFill>
                <a:effectLst>
                  <a:glow rad="381000">
                    <a:srgbClr val="FFFF00">
                      <a:alpha val="87000"/>
                    </a:srgbClr>
                  </a:glo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!!</a:t>
            </a:r>
            <a:endParaRPr kumimoji="1" lang="en-US" altLang="ja-JP" sz="4400" dirty="0">
              <a:solidFill>
                <a:srgbClr val="FF0000"/>
              </a:solidFill>
              <a:effectLst>
                <a:glow rad="381000">
                  <a:srgbClr val="FFFF00">
                    <a:alpha val="87000"/>
                  </a:srgbClr>
                </a:glow>
              </a:effectLst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</p:txBody>
      </p:sp>
      <p:pic>
        <p:nvPicPr>
          <p:cNvPr id="8" name="図 7" descr="雪の上にあるケーキ&#10;&#10;低い精度で自動的に生成された説明">
            <a:extLst>
              <a:ext uri="{FF2B5EF4-FFF2-40B4-BE49-F238E27FC236}">
                <a16:creationId xmlns:a16="http://schemas.microsoft.com/office/drawing/2014/main" id="{6AB48881-0294-EDE9-221A-10B6988E96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231" y="1058796"/>
            <a:ext cx="2073845" cy="2073845"/>
          </a:xfrm>
          <a:prstGeom prst="rect">
            <a:avLst/>
          </a:prstGeom>
          <a:effectLst>
            <a:glow rad="457200">
              <a:schemeClr val="accent5">
                <a:satMod val="175000"/>
                <a:alpha val="91000"/>
              </a:schemeClr>
            </a:glow>
          </a:effectLst>
        </p:spPr>
      </p:pic>
      <p:pic>
        <p:nvPicPr>
          <p:cNvPr id="10" name="図 9" descr="アイコン&#10;&#10;自動的に生成された説明">
            <a:extLst>
              <a:ext uri="{FF2B5EF4-FFF2-40B4-BE49-F238E27FC236}">
                <a16:creationId xmlns:a16="http://schemas.microsoft.com/office/drawing/2014/main" id="{0C715A64-AAAF-BF70-CB3E-4E501480C9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0958" y="-100334"/>
            <a:ext cx="3706996" cy="3706996"/>
          </a:xfrm>
          <a:prstGeom prst="rect">
            <a:avLst/>
          </a:prstGeom>
          <a:effectLst>
            <a:glow rad="317500">
              <a:srgbClr val="FFC000">
                <a:alpha val="90000"/>
              </a:srgbClr>
            </a:glow>
          </a:effectLst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535E0ED6-7C82-C36E-E43A-99D1C2EFB41D}"/>
              </a:ext>
            </a:extLst>
          </p:cNvPr>
          <p:cNvSpPr txBox="1"/>
          <p:nvPr/>
        </p:nvSpPr>
        <p:spPr>
          <a:xfrm>
            <a:off x="2891076" y="5741967"/>
            <a:ext cx="948849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 dirty="0">
                <a:effectLst>
                  <a:glow rad="215900">
                    <a:schemeClr val="bg1">
                      <a:alpha val="93000"/>
                    </a:schemeClr>
                  </a:glo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自機が壊されると</a:t>
            </a:r>
            <a:r>
              <a:rPr kumimoji="1" lang="ja-JP" altLang="en-US" sz="6000" dirty="0">
                <a:solidFill>
                  <a:schemeClr val="accent5"/>
                </a:solidFill>
                <a:effectLst>
                  <a:glow rad="127000">
                    <a:schemeClr val="bg1"/>
                  </a:glo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ゲームオーバー</a:t>
            </a:r>
            <a:r>
              <a:rPr kumimoji="1" lang="en-US" altLang="ja-JP" sz="6000" dirty="0">
                <a:solidFill>
                  <a:schemeClr val="accent5"/>
                </a:solidFill>
                <a:effectLst>
                  <a:glow rad="127000">
                    <a:schemeClr val="bg1"/>
                  </a:glo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…</a:t>
            </a:r>
            <a:endParaRPr kumimoji="1" lang="en-US" altLang="ja-JP" sz="4400" dirty="0">
              <a:solidFill>
                <a:schemeClr val="accent5"/>
              </a:solidFill>
              <a:effectLst>
                <a:glow rad="127000">
                  <a:schemeClr val="bg1"/>
                </a:glow>
              </a:effectLst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49728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8" grpId="0"/>
      <p:bldP spid="159" grpId="0"/>
      <p:bldP spid="160" grpId="0"/>
      <p:bldP spid="161" grpId="0"/>
      <p:bldP spid="5" grpId="0"/>
      <p:bldP spid="11" grpId="0"/>
    </p:bldLst>
  </p:timing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游ゴシック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487</TotalTime>
  <Words>129</Words>
  <Application>Microsoft Office PowerPoint</Application>
  <PresentationFormat>ワイド画面</PresentationFormat>
  <Paragraphs>28</Paragraphs>
  <Slides>4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4</vt:i4>
      </vt:variant>
    </vt:vector>
  </HeadingPairs>
  <TitlesOfParts>
    <vt:vector size="10" baseType="lpstr">
      <vt:lpstr>GN-キルゴUかなO</vt:lpstr>
      <vt:lpstr>HGS創英角ｺﾞｼｯｸUB</vt:lpstr>
      <vt:lpstr>游ゴシック</vt:lpstr>
      <vt:lpstr>游ゴシック Light</vt:lpstr>
      <vt:lpstr>Arial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221134@st.yoshida-g.ac.jp</dc:creator>
  <cp:lastModifiedBy>221134@st.yoshida-g.ac.jp</cp:lastModifiedBy>
  <cp:revision>10</cp:revision>
  <dcterms:created xsi:type="dcterms:W3CDTF">2024-10-02T23:56:58Z</dcterms:created>
  <dcterms:modified xsi:type="dcterms:W3CDTF">2024-10-04T00:45:30Z</dcterms:modified>
</cp:coreProperties>
</file>